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67" r:id="rId3"/>
    <p:sldId id="313" r:id="rId4"/>
    <p:sldId id="269" r:id="rId5"/>
    <p:sldId id="268" r:id="rId6"/>
    <p:sldId id="270" r:id="rId7"/>
    <p:sldId id="261" r:id="rId8"/>
    <p:sldId id="271" r:id="rId9"/>
    <p:sldId id="272" r:id="rId10"/>
    <p:sldId id="311" r:id="rId11"/>
    <p:sldId id="273" r:id="rId12"/>
    <p:sldId id="277" r:id="rId13"/>
    <p:sldId id="278" r:id="rId14"/>
    <p:sldId id="299" r:id="rId15"/>
    <p:sldId id="300" r:id="rId16"/>
    <p:sldId id="279" r:id="rId17"/>
    <p:sldId id="303" r:id="rId18"/>
    <p:sldId id="280" r:id="rId19"/>
    <p:sldId id="287" r:id="rId20"/>
    <p:sldId id="281" r:id="rId21"/>
    <p:sldId id="262" r:id="rId22"/>
    <p:sldId id="293" r:id="rId23"/>
    <p:sldId id="282" r:id="rId24"/>
    <p:sldId id="284" r:id="rId25"/>
    <p:sldId id="288" r:id="rId26"/>
    <p:sldId id="289" r:id="rId27"/>
    <p:sldId id="305" r:id="rId28"/>
    <p:sldId id="290" r:id="rId29"/>
    <p:sldId id="286" r:id="rId30"/>
    <p:sldId id="292" r:id="rId31"/>
    <p:sldId id="265" r:id="rId32"/>
    <p:sldId id="309" r:id="rId33"/>
    <p:sldId id="296" r:id="rId34"/>
    <p:sldId id="297" r:id="rId35"/>
    <p:sldId id="298" r:id="rId36"/>
    <p:sldId id="310" r:id="rId37"/>
    <p:sldId id="291" r:id="rId38"/>
    <p:sldId id="294" r:id="rId39"/>
    <p:sldId id="306" r:id="rId40"/>
    <p:sldId id="304" r:id="rId41"/>
    <p:sldId id="301" r:id="rId42"/>
    <p:sldId id="302" r:id="rId43"/>
    <p:sldId id="308" r:id="rId44"/>
    <p:sldId id="307" r:id="rId4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7D1A8C-43E9-43CC-B2F3-CDE1BA7B2F90}" type="datetimeFigureOut">
              <a:rPr lang="fi-FI" smtClean="0"/>
              <a:pPr/>
              <a:t>8.6.2012</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015760-8DD0-4E4D-9B20-1A76F74FBA7E}" type="slidenum">
              <a:rPr lang="fi-FI" smtClean="0"/>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1D2F3-CC09-4EB1-9C3B-559E885F8853}" type="datetimeFigureOut">
              <a:rPr lang="fi-FI" smtClean="0"/>
              <a:pPr/>
              <a:t>8.6.2012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BC94D-CE16-4DB3-BBAB-B68ED1BBE37E}"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vidsp.uk.ovid.com.ezproxy.jyu.fi/sp-3.5.1a/ovidweb.cgi?&amp;S=LMMFPDACNGHFCDKEFNALHGPFAMJOAA00&amp;Link+Set=S.sh.15|1|sl_1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US" dirty="0" smtClean="0"/>
              <a:t>Journal of Nervous &amp; Mental Disease. 198(6):444-449, June 2010.</a:t>
            </a:r>
          </a:p>
          <a:p>
            <a:r>
              <a:rPr lang="en-US" dirty="0" err="1" smtClean="0">
                <a:hlinkClick r:id="rId3" tooltip="Full Text"/>
              </a:rPr>
              <a:t>Hikikomori</a:t>
            </a:r>
            <a:r>
              <a:rPr lang="en-US" dirty="0" smtClean="0">
                <a:hlinkClick r:id="rId3" tooltip="Full Text"/>
              </a:rPr>
              <a:t>, a Japanese Culture-Bound Syndrome of Social Withdrawal?: A Proposal for DSM-5.[Article]</a:t>
            </a:r>
            <a:endParaRPr lang="en-US" dirty="0" smtClean="0"/>
          </a:p>
          <a:p>
            <a:r>
              <a:rPr lang="fi-FI" dirty="0" smtClean="0"/>
              <a:t>Teo, Alan R. MD; </a:t>
            </a:r>
            <a:r>
              <a:rPr lang="fi-FI" dirty="0" err="1" smtClean="0"/>
              <a:t>Gaw</a:t>
            </a:r>
            <a:r>
              <a:rPr lang="fi-FI" dirty="0" smtClean="0"/>
              <a:t>, Albert C. MD</a:t>
            </a:r>
          </a:p>
          <a:p>
            <a:endParaRPr lang="fi-FI" dirty="0"/>
          </a:p>
        </p:txBody>
      </p:sp>
      <p:sp>
        <p:nvSpPr>
          <p:cNvPr id="4" name="Dian numeron paikkamerkki 3"/>
          <p:cNvSpPr>
            <a:spLocks noGrp="1"/>
          </p:cNvSpPr>
          <p:nvPr>
            <p:ph type="sldNum" sz="quarter" idx="10"/>
          </p:nvPr>
        </p:nvSpPr>
        <p:spPr/>
        <p:txBody>
          <a:bodyPr/>
          <a:lstStyle/>
          <a:p>
            <a:fld id="{E14BC94D-CE16-4DB3-BBAB-B68ED1BBE37E}" type="slidenum">
              <a:rPr lang="fi-FI" smtClean="0"/>
              <a:pPr/>
              <a:t>15</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00:07:06.949</a:t>
            </a:r>
          </a:p>
          <a:p>
            <a:r>
              <a:rPr lang="fi-FI" dirty="0" smtClean="0"/>
              <a:t>Jakso 23</a:t>
            </a:r>
            <a:endParaRPr lang="fi-FI" dirty="0"/>
          </a:p>
        </p:txBody>
      </p:sp>
      <p:sp>
        <p:nvSpPr>
          <p:cNvPr id="4" name="Dian numeron paikkamerkki 3"/>
          <p:cNvSpPr>
            <a:spLocks noGrp="1"/>
          </p:cNvSpPr>
          <p:nvPr>
            <p:ph type="sldNum" sz="quarter" idx="10"/>
          </p:nvPr>
        </p:nvSpPr>
        <p:spPr/>
        <p:txBody>
          <a:bodyPr/>
          <a:lstStyle/>
          <a:p>
            <a:fld id="{E14BC94D-CE16-4DB3-BBAB-B68ED1BBE37E}" type="slidenum">
              <a:rPr lang="fi-FI" smtClean="0"/>
              <a:pPr/>
              <a:t>31</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Ystävyydet ja harrastukset</a:t>
            </a:r>
            <a:r>
              <a:rPr lang="fi-FI" baseline="0" dirty="0" smtClean="0"/>
              <a:t> koulun/työpaikan kautta -&gt; ei koulua/työtä -&gt; ei ystäviä</a:t>
            </a:r>
            <a:endParaRPr lang="fi-FI" dirty="0"/>
          </a:p>
        </p:txBody>
      </p:sp>
      <p:sp>
        <p:nvSpPr>
          <p:cNvPr id="4" name="Dian numeron paikkamerkki 3"/>
          <p:cNvSpPr>
            <a:spLocks noGrp="1"/>
          </p:cNvSpPr>
          <p:nvPr>
            <p:ph type="sldNum" sz="quarter" idx="10"/>
          </p:nvPr>
        </p:nvSpPr>
        <p:spPr/>
        <p:txBody>
          <a:bodyPr/>
          <a:lstStyle/>
          <a:p>
            <a:fld id="{E14BC94D-CE16-4DB3-BBAB-B68ED1BBE37E}" type="slidenum">
              <a:rPr lang="fi-FI" smtClean="0"/>
              <a:pPr/>
              <a:t>33</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7FE400B0-DF49-4B67-9633-6653F239F23A}" type="datetimeFigureOut">
              <a:rPr lang="fi-FI" smtClean="0"/>
              <a:pPr/>
              <a:t>8.6.2012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7FE400B0-DF49-4B67-9633-6653F239F23A}" type="datetimeFigureOut">
              <a:rPr lang="fi-FI" smtClean="0"/>
              <a:pPr/>
              <a:t>8.6.2012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FE400B0-DF49-4B67-9633-6653F239F23A}" type="datetimeFigureOut">
              <a:rPr lang="fi-FI" smtClean="0"/>
              <a:pPr/>
              <a:t>8.6.2012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FE400B0-DF49-4B67-9633-6653F239F23A}" type="datetimeFigureOut">
              <a:rPr lang="fi-FI" smtClean="0"/>
              <a:pPr/>
              <a:t>8.6.2012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FE400B0-DF49-4B67-9633-6653F239F23A}" type="datetimeFigureOut">
              <a:rPr lang="fi-FI" smtClean="0"/>
              <a:pPr/>
              <a:t>8.6.2012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FE400B0-DF49-4B67-9633-6653F239F23A}" type="datetimeFigureOut">
              <a:rPr lang="fi-FI" smtClean="0"/>
              <a:pPr/>
              <a:t>8.6.2012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597B302C-A1E8-4384-A4B3-B4ABD62A444B}"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13000" b="-56000"/>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400B0-DF49-4B67-9633-6653F239F23A}" type="datetimeFigureOut">
              <a:rPr lang="fi-FI" smtClean="0"/>
              <a:pPr/>
              <a:t>8.6.2012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B302C-A1E8-4384-A4B3-B4ABD62A444B}"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en-US" b="1" dirty="0" smtClean="0"/>
              <a:t>Welcome to NHK – </a:t>
            </a:r>
            <a:r>
              <a:rPr lang="en-US" b="1" dirty="0" err="1" smtClean="0"/>
              <a:t>aikamme</a:t>
            </a:r>
            <a:r>
              <a:rPr lang="en-US" b="1" dirty="0" smtClean="0"/>
              <a:t> anime</a:t>
            </a:r>
            <a:endParaRPr lang="fi-FI" dirty="0"/>
          </a:p>
        </p:txBody>
      </p:sp>
      <p:sp>
        <p:nvSpPr>
          <p:cNvPr id="3" name="Alaotsikko 2"/>
          <p:cNvSpPr>
            <a:spLocks noGrp="1"/>
          </p:cNvSpPr>
          <p:nvPr>
            <p:ph type="subTitle" idx="1"/>
          </p:nvPr>
        </p:nvSpPr>
        <p:spPr/>
        <p:txBody>
          <a:bodyPr/>
          <a:lstStyle/>
          <a:p>
            <a:r>
              <a:rPr lang="fi-FI" dirty="0" smtClean="0"/>
              <a:t>9.6.2012 </a:t>
            </a:r>
            <a:r>
              <a:rPr lang="fi-FI" dirty="0" err="1" smtClean="0"/>
              <a:t>Desucon</a:t>
            </a:r>
            <a:r>
              <a:rPr lang="fi-FI" dirty="0" smtClean="0"/>
              <a:t>, Lahti</a:t>
            </a:r>
          </a:p>
          <a:p>
            <a:r>
              <a:rPr lang="fi-FI" dirty="0" smtClean="0"/>
              <a:t>Vahvin</a:t>
            </a:r>
          </a:p>
          <a:p>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42852"/>
            <a:ext cx="8229600" cy="6572296"/>
          </a:xfrm>
        </p:spPr>
        <p:txBody>
          <a:bodyPr>
            <a:normAutofit fontScale="55000" lnSpcReduction="20000"/>
          </a:bodyPr>
          <a:lstStyle/>
          <a:p>
            <a:pPr>
              <a:buNone/>
            </a:pPr>
            <a:r>
              <a:rPr lang="fi-FI" b="1" dirty="0" err="1" smtClean="0"/>
              <a:t>Meemi.info</a:t>
            </a:r>
            <a:endParaRPr lang="fi-FI" b="1" dirty="0" smtClean="0"/>
          </a:p>
          <a:p>
            <a:r>
              <a:rPr lang="fi-FI" dirty="0" err="1" smtClean="0"/>
              <a:t>Misaki</a:t>
            </a:r>
            <a:r>
              <a:rPr lang="fi-FI" dirty="0" smtClean="0"/>
              <a:t> on </a:t>
            </a:r>
            <a:r>
              <a:rPr lang="fi-FI" dirty="0" err="1" smtClean="0"/>
              <a:t>Welcome</a:t>
            </a:r>
            <a:r>
              <a:rPr lang="fi-FI" dirty="0" smtClean="0"/>
              <a:t> to the </a:t>
            </a:r>
            <a:r>
              <a:rPr lang="fi-FI" dirty="0" err="1" smtClean="0"/>
              <a:t>NHK-animesarjassa</a:t>
            </a:r>
            <a:r>
              <a:rPr lang="fi-FI" dirty="0" smtClean="0"/>
              <a:t> esiintynyt hahmo. </a:t>
            </a:r>
            <a:r>
              <a:rPr lang="fi-FI" dirty="0" err="1" smtClean="0"/>
              <a:t>Misaki</a:t>
            </a:r>
            <a:r>
              <a:rPr lang="fi-FI" dirty="0" smtClean="0"/>
              <a:t> oli sarjassa söpö tyttö, joka yllättäen koputti erään sulkeutuneen ja masentuneen </a:t>
            </a:r>
            <a:r>
              <a:rPr lang="fi-FI" dirty="0" err="1" smtClean="0"/>
              <a:t>nyymin</a:t>
            </a:r>
            <a:r>
              <a:rPr lang="fi-FI" dirty="0" smtClean="0"/>
              <a:t> hikikomeron ovelle tarkoituksenaan parantaa tuo </a:t>
            </a:r>
            <a:r>
              <a:rPr lang="fi-FI" dirty="0" err="1" smtClean="0"/>
              <a:t>nyymi</a:t>
            </a:r>
            <a:r>
              <a:rPr lang="fi-FI" dirty="0" smtClean="0"/>
              <a:t> ihmiskammostaan. Kuinka ollakaan, moni </a:t>
            </a:r>
            <a:r>
              <a:rPr lang="fi-FI" dirty="0" err="1" smtClean="0"/>
              <a:t>nyymi</a:t>
            </a:r>
            <a:r>
              <a:rPr lang="fi-FI" dirty="0" smtClean="0"/>
              <a:t> jäi sarjan katsottuaan odottamaan omaa </a:t>
            </a:r>
            <a:r>
              <a:rPr lang="fi-FI" dirty="0" err="1" smtClean="0"/>
              <a:t>Misakiaan</a:t>
            </a:r>
            <a:r>
              <a:rPr lang="fi-FI" dirty="0" smtClean="0"/>
              <a:t>. Valitettavasti </a:t>
            </a:r>
            <a:r>
              <a:rPr lang="fi-FI" dirty="0" err="1" smtClean="0"/>
              <a:t>Misaki</a:t>
            </a:r>
            <a:r>
              <a:rPr lang="fi-FI" dirty="0" smtClean="0"/>
              <a:t> ei oikeasti kuitenkaan ikinä koputa </a:t>
            </a:r>
            <a:r>
              <a:rPr lang="fi-FI" dirty="0" err="1" smtClean="0"/>
              <a:t>nyymin</a:t>
            </a:r>
            <a:r>
              <a:rPr lang="fi-FI" dirty="0" smtClean="0"/>
              <a:t> ovelle, koska </a:t>
            </a:r>
            <a:r>
              <a:rPr lang="fi-FI" dirty="0" err="1" smtClean="0"/>
              <a:t>Misaki</a:t>
            </a:r>
            <a:r>
              <a:rPr lang="fi-FI" dirty="0" smtClean="0"/>
              <a:t> on piirroshahmo.</a:t>
            </a:r>
          </a:p>
          <a:p>
            <a:r>
              <a:rPr lang="fi-FI" dirty="0" smtClean="0"/>
              <a:t>Paitsi jos kuitenkin jonakin päivänä... ;__;</a:t>
            </a:r>
          </a:p>
          <a:p>
            <a:r>
              <a:rPr lang="fi-FI" dirty="0" smtClean="0"/>
              <a:t>Usealla </a:t>
            </a:r>
            <a:r>
              <a:rPr lang="fi-FI" dirty="0" err="1" smtClean="0"/>
              <a:t>Northpolen</a:t>
            </a:r>
            <a:r>
              <a:rPr lang="fi-FI" dirty="0" smtClean="0"/>
              <a:t> käyttäjällä lienee </a:t>
            </a:r>
            <a:r>
              <a:rPr lang="fi-FI" dirty="0" err="1" smtClean="0"/>
              <a:t>misakityynyliinainen</a:t>
            </a:r>
            <a:r>
              <a:rPr lang="fi-FI" dirty="0" smtClean="0"/>
              <a:t> </a:t>
            </a:r>
            <a:r>
              <a:rPr lang="fi-FI" dirty="0" err="1" smtClean="0"/>
              <a:t>halityyny</a:t>
            </a:r>
            <a:r>
              <a:rPr lang="fi-FI" dirty="0" smtClean="0"/>
              <a:t>, jota he käyttävät tyttöystävän korvikkeena. </a:t>
            </a:r>
          </a:p>
          <a:p>
            <a:pPr>
              <a:buNone/>
            </a:pPr>
            <a:endParaRPr lang="fi-FI" dirty="0" smtClean="0"/>
          </a:p>
          <a:p>
            <a:pPr>
              <a:buNone/>
            </a:pPr>
            <a:r>
              <a:rPr lang="fi-FI" b="1" dirty="0" smtClean="0"/>
              <a:t>!</a:t>
            </a:r>
            <a:r>
              <a:rPr lang="fi-FI" b="1" dirty="0" err="1" smtClean="0"/>
              <a:t>kuvisanime</a:t>
            </a:r>
            <a:r>
              <a:rPr lang="fi-FI" b="1" dirty="0" smtClean="0"/>
              <a:t> ja !</a:t>
            </a:r>
            <a:r>
              <a:rPr lang="fi-FI" b="1" dirty="0" err="1" smtClean="0"/>
              <a:t>hikikomorit</a:t>
            </a:r>
            <a:endParaRPr lang="fi-FI" b="1" dirty="0" smtClean="0"/>
          </a:p>
          <a:p>
            <a:r>
              <a:rPr lang="fi-FI" dirty="0" smtClean="0"/>
              <a:t>&lt; </a:t>
            </a:r>
            <a:r>
              <a:rPr lang="fi-FI" dirty="0" err="1" smtClean="0"/>
              <a:t>anonymous</a:t>
            </a:r>
            <a:r>
              <a:rPr lang="fi-FI" dirty="0" smtClean="0"/>
              <a:t>&gt; onko sitä myyttistä </a:t>
            </a:r>
            <a:r>
              <a:rPr lang="fi-FI" dirty="0" err="1" smtClean="0"/>
              <a:t>misakityynyä</a:t>
            </a:r>
            <a:r>
              <a:rPr lang="fi-FI" dirty="0" smtClean="0"/>
              <a:t> oikeasti olemassa? en ainakaan itse ole missään </a:t>
            </a:r>
            <a:r>
              <a:rPr lang="fi-FI" dirty="0" err="1" smtClean="0"/>
              <a:t>dakimakuroita</a:t>
            </a:r>
            <a:r>
              <a:rPr lang="fi-FI" dirty="0" smtClean="0"/>
              <a:t> myyvässä nettikaupassa törmännyt </a:t>
            </a:r>
            <a:r>
              <a:rPr lang="fi-FI" dirty="0" err="1" smtClean="0"/>
              <a:t>misaki</a:t>
            </a:r>
            <a:r>
              <a:rPr lang="fi-FI" dirty="0" smtClean="0"/>
              <a:t> editioniin</a:t>
            </a:r>
          </a:p>
          <a:p>
            <a:r>
              <a:rPr lang="fi-FI" dirty="0" smtClean="0"/>
              <a:t>&lt; </a:t>
            </a:r>
            <a:r>
              <a:rPr lang="fi-FI" dirty="0" err="1" smtClean="0"/>
              <a:t>anonymous</a:t>
            </a:r>
            <a:r>
              <a:rPr lang="fi-FI" dirty="0" smtClean="0"/>
              <a:t>&gt; vähän outo sarja kun kyseisellä </a:t>
            </a:r>
            <a:r>
              <a:rPr lang="fi-FI" dirty="0" err="1" smtClean="0"/>
              <a:t>hikikomorilla</a:t>
            </a:r>
            <a:r>
              <a:rPr lang="fi-FI" dirty="0" smtClean="0"/>
              <a:t> on naispuoleinen hyvännäköinen (vaikkakin tärähtänyt) ystäväkin </a:t>
            </a:r>
            <a:r>
              <a:rPr lang="fi-FI" dirty="0" err="1" smtClean="0"/>
              <a:t>Misakin</a:t>
            </a:r>
            <a:r>
              <a:rPr lang="fi-FI" dirty="0" smtClean="0"/>
              <a:t> lisäksi</a:t>
            </a:r>
          </a:p>
          <a:p>
            <a:r>
              <a:rPr lang="fi-FI" dirty="0" smtClean="0"/>
              <a:t>&lt; </a:t>
            </a:r>
            <a:r>
              <a:rPr lang="fi-FI" dirty="0" err="1" smtClean="0"/>
              <a:t>anonymous</a:t>
            </a:r>
            <a:r>
              <a:rPr lang="fi-FI" dirty="0" smtClean="0"/>
              <a:t>&gt; olin ihan varma että tämä yö olisi jotenkin erilainen, että jotain tapahtuisi</a:t>
            </a:r>
            <a:br>
              <a:rPr lang="fi-FI" dirty="0" smtClean="0"/>
            </a:br>
            <a:r>
              <a:rPr lang="fi-FI" dirty="0" smtClean="0"/>
              <a:t>&lt; </a:t>
            </a:r>
            <a:r>
              <a:rPr lang="fi-FI" dirty="0" err="1" smtClean="0"/>
              <a:t>anonymous</a:t>
            </a:r>
            <a:r>
              <a:rPr lang="fi-FI" dirty="0" smtClean="0"/>
              <a:t>&gt; humalainen tyttö erehtyisi ovesta ja tulisi tänne ja rupeisi </a:t>
            </a:r>
            <a:r>
              <a:rPr lang="fi-FI" dirty="0" err="1" smtClean="0"/>
              <a:t>misakiksi</a:t>
            </a:r>
            <a:endParaRPr lang="fi-FI" dirty="0" smtClean="0"/>
          </a:p>
          <a:p>
            <a:pPr>
              <a:buNone/>
            </a:pPr>
            <a:r>
              <a:rPr lang="fi-FI" dirty="0" smtClean="0"/>
              <a:t>	&lt; </a:t>
            </a:r>
            <a:r>
              <a:rPr lang="fi-FI" dirty="0" err="1" smtClean="0"/>
              <a:t>anonymous</a:t>
            </a:r>
            <a:r>
              <a:rPr lang="fi-FI" dirty="0" smtClean="0"/>
              <a:t>&gt; otin kiinni </a:t>
            </a:r>
            <a:r>
              <a:rPr lang="fi-FI" dirty="0" err="1" smtClean="0"/>
              <a:t>infinite</a:t>
            </a:r>
            <a:r>
              <a:rPr lang="fi-FI" dirty="0" smtClean="0"/>
              <a:t> </a:t>
            </a:r>
            <a:r>
              <a:rPr lang="fi-FI" dirty="0" err="1" smtClean="0"/>
              <a:t>stratosin</a:t>
            </a:r>
            <a:r>
              <a:rPr lang="fi-FI" dirty="0" smtClean="0"/>
              <a:t> juonesta ja pelasin </a:t>
            </a:r>
            <a:r>
              <a:rPr lang="fi-FI" dirty="0" err="1" smtClean="0"/>
              <a:t>dead</a:t>
            </a:r>
            <a:r>
              <a:rPr lang="fi-FI" dirty="0" smtClean="0"/>
              <a:t> </a:t>
            </a:r>
            <a:r>
              <a:rPr lang="fi-FI" dirty="0" err="1" smtClean="0"/>
              <a:t>rising</a:t>
            </a:r>
            <a:r>
              <a:rPr lang="fi-FI" dirty="0" smtClean="0"/>
              <a:t> kakkosta</a:t>
            </a:r>
            <a:br>
              <a:rPr lang="fi-FI" dirty="0" smtClean="0"/>
            </a:br>
            <a:r>
              <a:rPr lang="fi-FI" dirty="0" smtClean="0"/>
              <a:t>&lt; </a:t>
            </a:r>
            <a:r>
              <a:rPr lang="fi-FI" dirty="0" err="1" smtClean="0"/>
              <a:t>anonymous</a:t>
            </a:r>
            <a:r>
              <a:rPr lang="fi-FI" dirty="0" smtClean="0"/>
              <a:t>&gt; mitään ei tapahtunut taaskaan</a:t>
            </a:r>
          </a:p>
          <a:p>
            <a:pPr>
              <a:buNone/>
            </a:pPr>
            <a:r>
              <a:rPr lang="fi-FI" dirty="0" smtClean="0"/>
              <a:t> 	&lt; </a:t>
            </a:r>
            <a:r>
              <a:rPr lang="fi-FI" dirty="0" err="1" smtClean="0"/>
              <a:t>anonymous</a:t>
            </a:r>
            <a:r>
              <a:rPr lang="fi-FI" dirty="0" smtClean="0"/>
              <a:t>&gt; lääkkeet ja nukkumaan, huomenna varmasti</a:t>
            </a:r>
          </a:p>
          <a:p>
            <a:r>
              <a:rPr lang="fi-FI" dirty="0" smtClean="0"/>
              <a:t>&lt; </a:t>
            </a:r>
            <a:r>
              <a:rPr lang="fi-FI" dirty="0" err="1" smtClean="0"/>
              <a:t>anonymous</a:t>
            </a:r>
            <a:r>
              <a:rPr lang="fi-FI" dirty="0" smtClean="0"/>
              <a:t>&gt; </a:t>
            </a:r>
            <a:r>
              <a:rPr lang="fi-FI" dirty="0" err="1" smtClean="0"/>
              <a:t>misaki</a:t>
            </a:r>
            <a:r>
              <a:rPr lang="fi-FI" dirty="0" smtClean="0"/>
              <a:t> oven takana on yhtä myrkyllinen ja sosiaaliselle elämälle vahingollinen harha kuin tyttöjen fantasiat unelmien prinssistä ja rakkaudesta ensi silmäyksellä</a:t>
            </a:r>
          </a:p>
          <a:p>
            <a:pPr>
              <a:buNone/>
            </a:pPr>
            <a:endParaRPr lang="fi-FI" dirty="0" smtClean="0"/>
          </a:p>
          <a:p>
            <a:pPr>
              <a:buNone/>
            </a:pPr>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Mistä </a:t>
            </a:r>
            <a:r>
              <a:rPr lang="fi-FI" dirty="0" err="1" smtClean="0"/>
              <a:t>NHK:sta</a:t>
            </a:r>
            <a:r>
              <a:rPr lang="fi-FI" dirty="0" smtClean="0"/>
              <a:t> on oikeasti kysymys?</a:t>
            </a:r>
            <a:endParaRPr lang="fi-FI" dirty="0"/>
          </a:p>
        </p:txBody>
      </p:sp>
      <p:sp>
        <p:nvSpPr>
          <p:cNvPr id="3" name="Sisällön paikkamerkki 2"/>
          <p:cNvSpPr>
            <a:spLocks noGrp="1"/>
          </p:cNvSpPr>
          <p:nvPr>
            <p:ph idx="1"/>
          </p:nvPr>
        </p:nvSpPr>
        <p:spPr>
          <a:xfrm>
            <a:off x="457200" y="5572140"/>
            <a:ext cx="8229600" cy="554023"/>
          </a:xfrm>
        </p:spPr>
        <p:txBody>
          <a:bodyPr>
            <a:normAutofit lnSpcReduction="10000"/>
          </a:bodyPr>
          <a:lstStyle/>
          <a:p>
            <a:pPr algn="ctr"/>
            <a:r>
              <a:rPr lang="fi-FI" dirty="0" err="1" smtClean="0"/>
              <a:t>Misakin</a:t>
            </a:r>
            <a:r>
              <a:rPr lang="fi-FI" dirty="0" smtClean="0"/>
              <a:t> tarina</a:t>
            </a:r>
          </a:p>
          <a:p>
            <a:endParaRPr lang="fi-FI" dirty="0"/>
          </a:p>
        </p:txBody>
      </p:sp>
      <p:pic>
        <p:nvPicPr>
          <p:cNvPr id="4" name="Kuva 3" descr="1323548693217.jpg"/>
          <p:cNvPicPr>
            <a:picLocks noChangeAspect="1"/>
          </p:cNvPicPr>
          <p:nvPr/>
        </p:nvPicPr>
        <p:blipFill>
          <a:blip r:embed="rId2"/>
          <a:stretch>
            <a:fillRect/>
          </a:stretch>
        </p:blipFill>
        <p:spPr>
          <a:xfrm>
            <a:off x="2071670" y="1357298"/>
            <a:ext cx="5357850" cy="42862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Tiivistetty juoni</a:t>
            </a:r>
            <a:endParaRPr lang="fi-FI" dirty="0"/>
          </a:p>
        </p:txBody>
      </p:sp>
      <p:sp>
        <p:nvSpPr>
          <p:cNvPr id="3" name="Sisällön paikkamerkki 2"/>
          <p:cNvSpPr>
            <a:spLocks noGrp="1"/>
          </p:cNvSpPr>
          <p:nvPr>
            <p:ph idx="1"/>
          </p:nvPr>
        </p:nvSpPr>
        <p:spPr>
          <a:xfrm>
            <a:off x="457200" y="1600201"/>
            <a:ext cx="8229600" cy="3829064"/>
          </a:xfrm>
        </p:spPr>
        <p:txBody>
          <a:bodyPr>
            <a:normAutofit fontScale="92500" lnSpcReduction="20000"/>
          </a:bodyPr>
          <a:lstStyle/>
          <a:p>
            <a:r>
              <a:rPr lang="fi-FI" dirty="0" smtClean="0"/>
              <a:t>Kuvaus </a:t>
            </a:r>
            <a:r>
              <a:rPr lang="fi-FI" dirty="0" err="1" smtClean="0"/>
              <a:t>Misakin</a:t>
            </a:r>
            <a:r>
              <a:rPr lang="fi-FI" dirty="0" smtClean="0"/>
              <a:t> psyykkisestä romahtamisesta</a:t>
            </a:r>
          </a:p>
          <a:p>
            <a:r>
              <a:rPr lang="fi-FI" dirty="0" err="1" smtClean="0"/>
              <a:t>Misaki</a:t>
            </a:r>
            <a:r>
              <a:rPr lang="fi-FI" dirty="0" smtClean="0"/>
              <a:t> lukee itsekseen kirjoja, mitä tahansa mikä saattaisi auttaa</a:t>
            </a:r>
          </a:p>
          <a:p>
            <a:pPr lvl="1"/>
            <a:r>
              <a:rPr lang="fi-FI" i="1" dirty="0" err="1" smtClean="0"/>
              <a:t>Quick</a:t>
            </a:r>
            <a:r>
              <a:rPr lang="fi-FI" i="1" dirty="0" smtClean="0"/>
              <a:t> </a:t>
            </a:r>
            <a:r>
              <a:rPr lang="fi-FI" i="1" dirty="0" err="1" smtClean="0"/>
              <a:t>Introduction</a:t>
            </a:r>
            <a:r>
              <a:rPr lang="fi-FI" i="1" dirty="0" smtClean="0"/>
              <a:t> to </a:t>
            </a:r>
            <a:r>
              <a:rPr lang="fi-FI" i="1" dirty="0" err="1" smtClean="0"/>
              <a:t>Psychoanalysis</a:t>
            </a:r>
            <a:r>
              <a:rPr lang="fi-FI" i="1" dirty="0" smtClean="0"/>
              <a:t>, </a:t>
            </a:r>
            <a:r>
              <a:rPr lang="en-US" i="1" dirty="0" smtClean="0"/>
              <a:t>Complete Mental Illness Manual, The Book to Read When You Stuck in Life, The Rules for Success in Life, etc..</a:t>
            </a:r>
            <a:endParaRPr lang="fi-FI" dirty="0" smtClean="0"/>
          </a:p>
          <a:p>
            <a:r>
              <a:rPr lang="fi-FI" dirty="0" smtClean="0"/>
              <a:t>Ei onnistu tässä, yrittää saada oppeja paremmin haltuun </a:t>
            </a:r>
            <a:r>
              <a:rPr lang="fi-FI" dirty="0" err="1" smtClean="0"/>
              <a:t>Satoun</a:t>
            </a:r>
            <a:r>
              <a:rPr lang="fi-FI" dirty="0" smtClean="0"/>
              <a:t> avulla</a:t>
            </a:r>
          </a:p>
          <a:p>
            <a:r>
              <a:rPr lang="fi-FI" dirty="0" smtClean="0"/>
              <a:t>Tämäkään ei onnistu -&gt; umpikuja -&gt; itsemurha</a:t>
            </a:r>
          </a:p>
        </p:txBody>
      </p:sp>
      <p:sp>
        <p:nvSpPr>
          <p:cNvPr id="4" name="Tekstikehys 3"/>
          <p:cNvSpPr txBox="1"/>
          <p:nvPr/>
        </p:nvSpPr>
        <p:spPr>
          <a:xfrm>
            <a:off x="857224" y="5429264"/>
            <a:ext cx="7461851" cy="1231106"/>
          </a:xfrm>
          <a:prstGeom prst="rect">
            <a:avLst/>
          </a:prstGeom>
          <a:noFill/>
        </p:spPr>
        <p:txBody>
          <a:bodyPr wrap="none" rtlCol="0">
            <a:spAutoFit/>
          </a:bodyPr>
          <a:lstStyle/>
          <a:p>
            <a:pPr algn="ctr"/>
            <a:r>
              <a:rPr lang="fi-FI" sz="2800" dirty="0" err="1" smtClean="0"/>
              <a:t>Mean</a:t>
            </a:r>
            <a:r>
              <a:rPr lang="fi-FI" sz="2800" dirty="0" smtClean="0"/>
              <a:t> </a:t>
            </a:r>
            <a:r>
              <a:rPr lang="fi-FI" sz="2800" dirty="0" err="1" smtClean="0"/>
              <a:t>while</a:t>
            </a:r>
            <a:r>
              <a:rPr lang="fi-FI" sz="2800" dirty="0" smtClean="0"/>
              <a:t>:</a:t>
            </a:r>
          </a:p>
          <a:p>
            <a:pPr algn="ctr"/>
            <a:r>
              <a:rPr lang="fi-FI" sz="2800" dirty="0" smtClean="0"/>
              <a:t> </a:t>
            </a:r>
            <a:r>
              <a:rPr lang="fi-FI" sz="2800" dirty="0" err="1" smtClean="0"/>
              <a:t>Satou</a:t>
            </a:r>
            <a:r>
              <a:rPr lang="fi-FI" sz="2800" dirty="0" smtClean="0"/>
              <a:t> ”tekee peliä” eli rellestää </a:t>
            </a:r>
            <a:r>
              <a:rPr lang="fi-FI" sz="2800" dirty="0" err="1" smtClean="0"/>
              <a:t>Yamazakin</a:t>
            </a:r>
            <a:r>
              <a:rPr lang="fi-FI" sz="2800" dirty="0" smtClean="0"/>
              <a:t> kanssa</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Syöpä joka tappaa yhteiskunnan</a:t>
            </a:r>
            <a:endParaRPr lang="fi-FI" dirty="0"/>
          </a:p>
        </p:txBody>
      </p:sp>
      <p:sp>
        <p:nvSpPr>
          <p:cNvPr id="3" name="Sisällön paikkamerkki 2"/>
          <p:cNvSpPr>
            <a:spLocks noGrp="1"/>
          </p:cNvSpPr>
          <p:nvPr>
            <p:ph idx="1"/>
          </p:nvPr>
        </p:nvSpPr>
        <p:spPr/>
        <p:txBody>
          <a:bodyPr>
            <a:normAutofit/>
          </a:bodyPr>
          <a:lstStyle/>
          <a:p>
            <a:r>
              <a:rPr lang="fi-FI" dirty="0" smtClean="0"/>
              <a:t>NEET</a:t>
            </a:r>
          </a:p>
          <a:p>
            <a:r>
              <a:rPr lang="fi-FI" dirty="0" err="1" smtClean="0"/>
              <a:t>Hikikomori</a:t>
            </a:r>
            <a:endParaRPr lang="fi-FI" dirty="0" smtClean="0"/>
          </a:p>
          <a:p>
            <a:r>
              <a:rPr lang="fi-FI" dirty="0" err="1" smtClean="0"/>
              <a:t>Otaku</a:t>
            </a:r>
            <a:endParaRPr lang="fi-FI" dirty="0" smtClean="0"/>
          </a:p>
          <a:p>
            <a:r>
              <a:rPr lang="fi-FI" dirty="0" err="1" smtClean="0"/>
              <a:t>Freeter</a:t>
            </a:r>
            <a:endParaRPr lang="fi-FI" dirty="0" smtClean="0"/>
          </a:p>
          <a:p>
            <a:r>
              <a:rPr lang="fi-FI" dirty="0" err="1" smtClean="0"/>
              <a:t>Parasite</a:t>
            </a:r>
            <a:r>
              <a:rPr lang="fi-FI" dirty="0" smtClean="0"/>
              <a:t> Single</a:t>
            </a:r>
            <a:endParaRPr lang="fi-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Hikikomori</a:t>
            </a:r>
            <a:endParaRPr lang="fi-FI" dirty="0"/>
          </a:p>
        </p:txBody>
      </p:sp>
      <p:sp>
        <p:nvSpPr>
          <p:cNvPr id="3" name="Sisällön paikkamerkki 2"/>
          <p:cNvSpPr>
            <a:spLocks noGrp="1"/>
          </p:cNvSpPr>
          <p:nvPr>
            <p:ph idx="1"/>
          </p:nvPr>
        </p:nvSpPr>
        <p:spPr/>
        <p:txBody>
          <a:bodyPr>
            <a:normAutofit fontScale="92500" lnSpcReduction="20000"/>
          </a:bodyPr>
          <a:lstStyle/>
          <a:p>
            <a:r>
              <a:rPr lang="en-US" dirty="0" smtClean="0"/>
              <a:t>(1) a lifestyle centered at home; </a:t>
            </a:r>
          </a:p>
          <a:p>
            <a:r>
              <a:rPr lang="en-US" dirty="0" smtClean="0"/>
              <a:t>(2) no interest or willingness to attend school or work;</a:t>
            </a:r>
          </a:p>
          <a:p>
            <a:r>
              <a:rPr lang="en-US" dirty="0" smtClean="0"/>
              <a:t>(3) symptom duration of at least 6 months; </a:t>
            </a:r>
          </a:p>
          <a:p>
            <a:r>
              <a:rPr lang="en-US" dirty="0" smtClean="0"/>
              <a:t>(4) schizophrenia, mental retardation, or other mental disorders have been excluded; </a:t>
            </a:r>
          </a:p>
          <a:p>
            <a:r>
              <a:rPr lang="en-US" dirty="0" smtClean="0"/>
              <a:t>(5) among those with no interest or willingness to attend school or work, those who maintain personal relationships (e.g., friendships) have been excluded</a:t>
            </a:r>
            <a:endParaRPr lang="fi-F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Hikikomori</a:t>
            </a:r>
            <a:endParaRPr lang="fi-FI" dirty="0"/>
          </a:p>
        </p:txBody>
      </p:sp>
      <p:sp>
        <p:nvSpPr>
          <p:cNvPr id="3" name="Sisällön paikkamerkki 2"/>
          <p:cNvSpPr>
            <a:spLocks noGrp="1"/>
          </p:cNvSpPr>
          <p:nvPr>
            <p:ph idx="1"/>
          </p:nvPr>
        </p:nvSpPr>
        <p:spPr/>
        <p:txBody>
          <a:bodyPr>
            <a:normAutofit fontScale="85000" lnSpcReduction="10000"/>
          </a:bodyPr>
          <a:lstStyle/>
          <a:p>
            <a:r>
              <a:rPr lang="en-US" dirty="0" smtClean="0"/>
              <a:t>1. Cases of </a:t>
            </a:r>
            <a:r>
              <a:rPr lang="en-US" dirty="0" err="1" smtClean="0"/>
              <a:t>hikikomori</a:t>
            </a:r>
            <a:r>
              <a:rPr lang="en-US" dirty="0" smtClean="0"/>
              <a:t> are often, but not always, classifiable as a variety of existing DSM-IV-TR (or ICD-10) psychiatric disorders.</a:t>
            </a:r>
          </a:p>
          <a:p>
            <a:r>
              <a:rPr lang="en-US" dirty="0" smtClean="0"/>
              <a:t> 2. </a:t>
            </a:r>
            <a:r>
              <a:rPr lang="en-US" dirty="0" err="1" smtClean="0"/>
              <a:t>Hikikomori</a:t>
            </a:r>
            <a:r>
              <a:rPr lang="en-US" dirty="0" smtClean="0"/>
              <a:t> may be considered a culture-bound syndrome.</a:t>
            </a:r>
          </a:p>
          <a:p>
            <a:r>
              <a:rPr lang="en-US" dirty="0" smtClean="0"/>
              <a:t> 3. </a:t>
            </a:r>
            <a:r>
              <a:rPr lang="en-US" dirty="0" err="1" smtClean="0"/>
              <a:t>Hikikomori</a:t>
            </a:r>
            <a:r>
              <a:rPr lang="en-US" dirty="0" smtClean="0"/>
              <a:t> merits further consideration and research into whether it is a new psychiatric disorder</a:t>
            </a:r>
          </a:p>
          <a:p>
            <a:r>
              <a:rPr lang="en-US" dirty="0" smtClean="0"/>
              <a:t>Western Sociologist has suggested that </a:t>
            </a:r>
            <a:r>
              <a:rPr lang="en-US" dirty="0" err="1" smtClean="0"/>
              <a:t>hikikomori</a:t>
            </a:r>
            <a:r>
              <a:rPr lang="en-US" dirty="0" smtClean="0"/>
              <a:t> is not a psychological or psychiatric condition at all; rather it is fundamentally a transient phenomenon caused by social factors</a:t>
            </a:r>
          </a:p>
          <a:p>
            <a:endParaRPr lang="fi-F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Japanin työelämä ja avioliitot</a:t>
            </a:r>
            <a:endParaRPr lang="fi-FI" dirty="0"/>
          </a:p>
        </p:txBody>
      </p:sp>
      <p:sp>
        <p:nvSpPr>
          <p:cNvPr id="3" name="Sisällön paikkamerkki 2"/>
          <p:cNvSpPr>
            <a:spLocks noGrp="1"/>
          </p:cNvSpPr>
          <p:nvPr>
            <p:ph idx="1"/>
          </p:nvPr>
        </p:nvSpPr>
        <p:spPr/>
        <p:txBody>
          <a:bodyPr>
            <a:normAutofit lnSpcReduction="10000"/>
          </a:bodyPr>
          <a:lstStyle/>
          <a:p>
            <a:r>
              <a:rPr lang="fi-FI" dirty="0" smtClean="0"/>
              <a:t>Tuodaan esille </a:t>
            </a:r>
            <a:r>
              <a:rPr lang="fi-FI" dirty="0" err="1" smtClean="0"/>
              <a:t>senpai-hahmon</a:t>
            </a:r>
            <a:r>
              <a:rPr lang="fi-FI" dirty="0" smtClean="0"/>
              <a:t> kautta</a:t>
            </a:r>
          </a:p>
          <a:p>
            <a:pPr lvl="1"/>
            <a:r>
              <a:rPr lang="fi-FI" dirty="0" smtClean="0"/>
              <a:t>Kaunis ja älykäs</a:t>
            </a:r>
          </a:p>
          <a:p>
            <a:pPr lvl="1"/>
            <a:r>
              <a:rPr lang="fi-FI" dirty="0" smtClean="0"/>
              <a:t>Valmistunut huippuyliopistosta, raskaana ja menossa naimisiin hyvän miehen kanssa</a:t>
            </a:r>
          </a:p>
          <a:p>
            <a:pPr lvl="1"/>
            <a:r>
              <a:rPr lang="fi-FI" dirty="0" smtClean="0"/>
              <a:t>Ehdottaa suhdetta </a:t>
            </a:r>
            <a:r>
              <a:rPr lang="fi-FI" dirty="0" err="1" smtClean="0"/>
              <a:t>Satoulle</a:t>
            </a:r>
            <a:r>
              <a:rPr lang="fi-FI" dirty="0" smtClean="0"/>
              <a:t>, mutta vakuuttaa kyyneleet silmissä että on onnellinen</a:t>
            </a:r>
          </a:p>
          <a:p>
            <a:r>
              <a:rPr lang="fi-FI" dirty="0" smtClean="0"/>
              <a:t>Kuvataan useiden luokkakavereiden epäonnistunutta elämää</a:t>
            </a:r>
          </a:p>
          <a:p>
            <a:r>
              <a:rPr lang="fi-FI" dirty="0" err="1" smtClean="0"/>
              <a:t>Mangassa</a:t>
            </a:r>
            <a:r>
              <a:rPr lang="fi-FI" dirty="0" smtClean="0"/>
              <a:t> ja </a:t>
            </a:r>
            <a:r>
              <a:rPr lang="fi-FI" dirty="0" err="1" smtClean="0"/>
              <a:t>animessa</a:t>
            </a:r>
            <a:r>
              <a:rPr lang="fi-FI" dirty="0" smtClean="0"/>
              <a:t> ongelmia työpaikalla</a:t>
            </a:r>
          </a:p>
          <a:p>
            <a:endParaRPr lang="fi-FI" dirty="0" smtClean="0"/>
          </a:p>
          <a:p>
            <a:pPr lvl="1"/>
            <a:endParaRPr lang="fi-F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928794" y="357166"/>
            <a:ext cx="4138741"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Lolicon/Lapsiporno</a:t>
            </a:r>
            <a:endParaRPr lang="fi-FI" dirty="0"/>
          </a:p>
        </p:txBody>
      </p:sp>
      <p:sp>
        <p:nvSpPr>
          <p:cNvPr id="3" name="Sisällön paikkamerkki 2"/>
          <p:cNvSpPr>
            <a:spLocks noGrp="1"/>
          </p:cNvSpPr>
          <p:nvPr>
            <p:ph idx="1"/>
          </p:nvPr>
        </p:nvSpPr>
        <p:spPr/>
        <p:txBody>
          <a:bodyPr/>
          <a:lstStyle/>
          <a:p>
            <a:r>
              <a:rPr lang="fi-FI" dirty="0" smtClean="0"/>
              <a:t>Lapsipornon hallussapito on laillista Japanissa</a:t>
            </a:r>
          </a:p>
          <a:p>
            <a:r>
              <a:rPr lang="fi-FI" dirty="0" smtClean="0"/>
              <a:t>Levittäminen kiellettiin 1998</a:t>
            </a:r>
          </a:p>
          <a:p>
            <a:r>
              <a:rPr lang="fi-FI" dirty="0" err="1" smtClean="0"/>
              <a:t>Ranobessa</a:t>
            </a:r>
            <a:r>
              <a:rPr lang="fi-FI" dirty="0" smtClean="0"/>
              <a:t> suhtaudutaan kriittisesti myös tähän</a:t>
            </a:r>
          </a:p>
          <a:p>
            <a:r>
              <a:rPr lang="fi-FI" dirty="0" err="1" smtClean="0"/>
              <a:t>Animessa</a:t>
            </a:r>
            <a:r>
              <a:rPr lang="fi-FI" dirty="0" smtClean="0"/>
              <a:t> ja </a:t>
            </a:r>
            <a:r>
              <a:rPr lang="fi-FI" dirty="0" err="1" smtClean="0"/>
              <a:t>mangassa</a:t>
            </a:r>
            <a:r>
              <a:rPr lang="fi-FI" dirty="0" smtClean="0"/>
              <a:t> vain vihjataan, että kyseessä olisi muutakin kuin </a:t>
            </a:r>
            <a:r>
              <a:rPr lang="fi-FI" dirty="0" err="1" smtClean="0"/>
              <a:t>lolicon</a:t>
            </a:r>
            <a:endParaRPr lang="fi-FI" dirty="0" smtClean="0"/>
          </a:p>
          <a:p>
            <a:r>
              <a:rPr lang="fi-FI" dirty="0" smtClean="0"/>
              <a:t>Kädenvääntö jatkuu</a:t>
            </a:r>
            <a:endParaRPr lang="fi-FI"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Hypermasturbaatio</a:t>
            </a:r>
            <a:endParaRPr lang="fi-FI" dirty="0"/>
          </a:p>
        </p:txBody>
      </p:sp>
      <p:pic>
        <p:nvPicPr>
          <p:cNvPr id="1026" name="Picture 2"/>
          <p:cNvPicPr>
            <a:picLocks noGrp="1" noChangeAspect="1" noChangeArrowheads="1"/>
          </p:cNvPicPr>
          <p:nvPr>
            <p:ph idx="1"/>
          </p:nvPr>
        </p:nvPicPr>
        <p:blipFill>
          <a:blip r:embed="rId2"/>
          <a:srcRect/>
          <a:stretch>
            <a:fillRect/>
          </a:stretch>
        </p:blipFill>
        <p:spPr bwMode="auto">
          <a:xfrm>
            <a:off x="1285852" y="1214422"/>
            <a:ext cx="6715172" cy="5177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Miksi </a:t>
            </a:r>
            <a:r>
              <a:rPr lang="fi-FI" dirty="0" err="1" smtClean="0"/>
              <a:t>Welcome</a:t>
            </a:r>
            <a:r>
              <a:rPr lang="fi-FI" dirty="0" smtClean="0"/>
              <a:t> to NHK on niin suosittu?</a:t>
            </a:r>
            <a:endParaRPr lang="fi-FI" dirty="0"/>
          </a:p>
        </p:txBody>
      </p:sp>
      <p:pic>
        <p:nvPicPr>
          <p:cNvPr id="5" name="Kuva 4" descr="122055605782.jpg"/>
          <p:cNvPicPr>
            <a:picLocks noChangeAspect="1"/>
          </p:cNvPicPr>
          <p:nvPr/>
        </p:nvPicPr>
        <p:blipFill>
          <a:blip r:embed="rId2"/>
          <a:stretch>
            <a:fillRect/>
          </a:stretch>
        </p:blipFill>
        <p:spPr>
          <a:xfrm>
            <a:off x="1714480" y="1928802"/>
            <a:ext cx="5572164" cy="3717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MMORPG</a:t>
            </a:r>
            <a:endParaRPr lang="fi-FI" dirty="0"/>
          </a:p>
        </p:txBody>
      </p:sp>
      <p:pic>
        <p:nvPicPr>
          <p:cNvPr id="2050" name="Picture 2"/>
          <p:cNvPicPr>
            <a:picLocks noGrp="1" noChangeAspect="1" noChangeArrowheads="1"/>
          </p:cNvPicPr>
          <p:nvPr>
            <p:ph idx="1"/>
          </p:nvPr>
        </p:nvPicPr>
        <p:blipFill>
          <a:blip r:embed="rId2"/>
          <a:srcRect/>
          <a:stretch>
            <a:fillRect/>
          </a:stretch>
        </p:blipFill>
        <p:spPr bwMode="auto">
          <a:xfrm>
            <a:off x="2071670" y="1285860"/>
            <a:ext cx="5065704"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Itseapu-</a:t>
            </a:r>
            <a:r>
              <a:rPr lang="fi-FI" dirty="0" smtClean="0"/>
              <a:t> ja parannusoppaat</a:t>
            </a:r>
            <a:endParaRPr lang="fi-FI" dirty="0"/>
          </a:p>
        </p:txBody>
      </p:sp>
      <p:pic>
        <p:nvPicPr>
          <p:cNvPr id="4" name="Kuva 3" descr="[Oyasumi]_Welcome_to_the_NHK!_05_[099382E0].mkv_snapshot_17.25_[2011.08.26_02.09.42].jpg"/>
          <p:cNvPicPr>
            <a:picLocks noChangeAspect="1"/>
          </p:cNvPicPr>
          <p:nvPr/>
        </p:nvPicPr>
        <p:blipFill>
          <a:blip r:embed="rId2"/>
          <a:stretch>
            <a:fillRect/>
          </a:stretch>
        </p:blipFill>
        <p:spPr>
          <a:xfrm>
            <a:off x="1219200" y="1524000"/>
            <a:ext cx="67056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Itseapu-</a:t>
            </a:r>
            <a:r>
              <a:rPr lang="fi-FI" dirty="0" smtClean="0"/>
              <a:t> ja parannusoppaat</a:t>
            </a:r>
            <a:endParaRPr lang="fi-FI" dirty="0"/>
          </a:p>
        </p:txBody>
      </p:sp>
      <p:pic>
        <p:nvPicPr>
          <p:cNvPr id="4" name="Sisällön paikkamerkki 3" descr="[Oyasumi]_Welcome_to_the_NHK!_19_[91ACA812].mkv_snapshot_09.59_[2012.06.05_12.53.06].jpg"/>
          <p:cNvPicPr>
            <a:picLocks noGrp="1" noChangeAspect="1"/>
          </p:cNvPicPr>
          <p:nvPr>
            <p:ph idx="1"/>
          </p:nvPr>
        </p:nvPicPr>
        <p:blipFill>
          <a:blip r:embed="rId2"/>
          <a:stretch>
            <a:fillRect/>
          </a:stretch>
        </p:blipFill>
        <p:spPr>
          <a:xfrm>
            <a:off x="1219200" y="1958181"/>
            <a:ext cx="6705600" cy="3810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Pyramidihuijaukset</a:t>
            </a:r>
            <a:endParaRPr lang="fi-FI" dirty="0"/>
          </a:p>
        </p:txBody>
      </p:sp>
      <p:sp>
        <p:nvSpPr>
          <p:cNvPr id="3" name="Sisällön paikkamerkki 2"/>
          <p:cNvSpPr>
            <a:spLocks noGrp="1"/>
          </p:cNvSpPr>
          <p:nvPr>
            <p:ph idx="1"/>
          </p:nvPr>
        </p:nvSpPr>
        <p:spPr>
          <a:xfrm>
            <a:off x="457200" y="4214818"/>
            <a:ext cx="7901014" cy="1911345"/>
          </a:xfrm>
        </p:spPr>
        <p:txBody>
          <a:bodyPr>
            <a:normAutofit fontScale="92500" lnSpcReduction="20000"/>
          </a:bodyPr>
          <a:lstStyle/>
          <a:p>
            <a:r>
              <a:rPr lang="fi-FI" dirty="0" smtClean="0"/>
              <a:t>Terveyteen ja tieteeseen vetoavat huijaukset</a:t>
            </a:r>
          </a:p>
          <a:p>
            <a:r>
              <a:rPr lang="fi-FI" dirty="0" smtClean="0"/>
              <a:t>Epätoivoisten, ahneiden ja hölmöjen huijaaminen luultavasti aina ajankohtainen aihe</a:t>
            </a:r>
          </a:p>
          <a:p>
            <a:r>
              <a:rPr lang="fi-FI" dirty="0" smtClean="0"/>
              <a:t>Suomessa 2000-luvulla </a:t>
            </a:r>
            <a:r>
              <a:rPr lang="fi-FI" dirty="0" err="1" smtClean="0"/>
              <a:t>WinCapita</a:t>
            </a:r>
            <a:endParaRPr lang="fi-FI" dirty="0"/>
          </a:p>
        </p:txBody>
      </p:sp>
      <p:pic>
        <p:nvPicPr>
          <p:cNvPr id="5" name="Kuva 4" descr="[Oyasumi]_Welcome_to_the_NHK!_18_[E4F04416].mkv_snapshot_10.09_[2012.06.07_10.58.14].jpg"/>
          <p:cNvPicPr>
            <a:picLocks noChangeAspect="1"/>
          </p:cNvPicPr>
          <p:nvPr/>
        </p:nvPicPr>
        <p:blipFill>
          <a:blip r:embed="rId2"/>
          <a:stretch>
            <a:fillRect/>
          </a:stretch>
        </p:blipFill>
        <p:spPr>
          <a:xfrm>
            <a:off x="2143108" y="1428736"/>
            <a:ext cx="4781560" cy="27167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Uskonlahkot</a:t>
            </a:r>
            <a:endParaRPr lang="fi-FI" dirty="0"/>
          </a:p>
        </p:txBody>
      </p:sp>
      <p:sp>
        <p:nvSpPr>
          <p:cNvPr id="3" name="Sisällön paikkamerkki 2"/>
          <p:cNvSpPr>
            <a:spLocks noGrp="1"/>
          </p:cNvSpPr>
          <p:nvPr>
            <p:ph idx="1"/>
          </p:nvPr>
        </p:nvSpPr>
        <p:spPr/>
        <p:txBody>
          <a:bodyPr>
            <a:normAutofit lnSpcReduction="10000"/>
          </a:bodyPr>
          <a:lstStyle/>
          <a:p>
            <a:r>
              <a:rPr lang="fi-FI" dirty="0" smtClean="0"/>
              <a:t>Ei mukana </a:t>
            </a:r>
            <a:r>
              <a:rPr lang="fi-FI" dirty="0" err="1" smtClean="0"/>
              <a:t>animessa</a:t>
            </a:r>
            <a:r>
              <a:rPr lang="fi-FI" dirty="0" smtClean="0"/>
              <a:t> tai </a:t>
            </a:r>
            <a:r>
              <a:rPr lang="fi-FI" dirty="0" err="1" smtClean="0"/>
              <a:t>mangassa</a:t>
            </a:r>
            <a:endParaRPr lang="fi-FI" dirty="0" smtClean="0"/>
          </a:p>
          <a:p>
            <a:r>
              <a:rPr lang="fi-FI" dirty="0" err="1" smtClean="0"/>
              <a:t>Ranobessa</a:t>
            </a:r>
            <a:r>
              <a:rPr lang="fi-FI" dirty="0" smtClean="0"/>
              <a:t> kuvataan miniyhteiskunniksi, jossa lähinnä kotiäidit taistelevat vallasta</a:t>
            </a:r>
          </a:p>
          <a:p>
            <a:r>
              <a:rPr lang="fi-FI" dirty="0" smtClean="0"/>
              <a:t>Yksi nuorison näkökulma lisää:</a:t>
            </a:r>
          </a:p>
          <a:p>
            <a:pPr lvl="1"/>
            <a:r>
              <a:rPr lang="fi-FI" dirty="0" smtClean="0"/>
              <a:t>Vanhemmat ovat lahkolaisia ja ovat pakottaneet poikansa mukaan. Poika saa vihat niskaansa kun ehdottaa, että haluaisi harrastaa kouluaktiviteettejä</a:t>
            </a:r>
          </a:p>
          <a:p>
            <a:pPr>
              <a:buNone/>
            </a:pPr>
            <a:r>
              <a:rPr lang="fi-FI" dirty="0" smtClean="0"/>
              <a:t>	</a:t>
            </a:r>
            <a:endParaRPr lang="fi-F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Itsemurha</a:t>
            </a:r>
            <a:endParaRPr lang="fi-FI" dirty="0"/>
          </a:p>
        </p:txBody>
      </p:sp>
      <p:sp>
        <p:nvSpPr>
          <p:cNvPr id="3" name="Sisällön paikkamerkki 2"/>
          <p:cNvSpPr>
            <a:spLocks noGrp="1"/>
          </p:cNvSpPr>
          <p:nvPr>
            <p:ph idx="1"/>
          </p:nvPr>
        </p:nvSpPr>
        <p:spPr>
          <a:xfrm>
            <a:off x="457200" y="1600200"/>
            <a:ext cx="4329114" cy="4525963"/>
          </a:xfrm>
        </p:spPr>
        <p:txBody>
          <a:bodyPr/>
          <a:lstStyle/>
          <a:p>
            <a:r>
              <a:rPr lang="fi-FI" dirty="0" smtClean="0"/>
              <a:t>Hyvin keskeinen teema</a:t>
            </a:r>
          </a:p>
          <a:p>
            <a:r>
              <a:rPr lang="fi-FI" dirty="0" smtClean="0"/>
              <a:t>Loppukohtaus</a:t>
            </a:r>
          </a:p>
          <a:p>
            <a:r>
              <a:rPr lang="fi-FI" dirty="0" err="1" smtClean="0"/>
              <a:t>Ranobessa</a:t>
            </a:r>
            <a:r>
              <a:rPr lang="fi-FI" dirty="0" smtClean="0"/>
              <a:t> </a:t>
            </a:r>
            <a:r>
              <a:rPr lang="fi-FI" dirty="0" err="1" smtClean="0"/>
              <a:t>Senpai</a:t>
            </a:r>
            <a:r>
              <a:rPr lang="fi-FI" dirty="0" smtClean="0"/>
              <a:t> lukee oheista kirjaa ja pohtii itsemurhaa</a:t>
            </a:r>
          </a:p>
          <a:p>
            <a:r>
              <a:rPr lang="fi-FI" dirty="0" err="1" smtClean="0"/>
              <a:t>Animeen</a:t>
            </a:r>
            <a:r>
              <a:rPr lang="fi-FI" dirty="0" smtClean="0"/>
              <a:t> ja </a:t>
            </a:r>
            <a:r>
              <a:rPr lang="fi-FI" dirty="0" err="1" smtClean="0"/>
              <a:t>mangaan</a:t>
            </a:r>
            <a:r>
              <a:rPr lang="fi-FI" dirty="0" smtClean="0"/>
              <a:t> lisätty itsemurhasaari</a:t>
            </a:r>
            <a:endParaRPr lang="fi-FI" dirty="0"/>
          </a:p>
        </p:txBody>
      </p:sp>
      <p:pic>
        <p:nvPicPr>
          <p:cNvPr id="4" name="Kuva 3" descr="Complete_Manual_of_Suicide.jpg"/>
          <p:cNvPicPr>
            <a:picLocks noChangeAspect="1"/>
          </p:cNvPicPr>
          <p:nvPr/>
        </p:nvPicPr>
        <p:blipFill>
          <a:blip r:embed="rId2"/>
          <a:stretch>
            <a:fillRect/>
          </a:stretch>
        </p:blipFill>
        <p:spPr>
          <a:xfrm>
            <a:off x="5143504" y="1857364"/>
            <a:ext cx="2945425" cy="435771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Itsemurha</a:t>
            </a:r>
            <a:endParaRPr lang="fi-FI" dirty="0"/>
          </a:p>
        </p:txBody>
      </p:sp>
      <p:sp>
        <p:nvSpPr>
          <p:cNvPr id="3" name="Sisällön paikkamerkki 2"/>
          <p:cNvSpPr>
            <a:spLocks noGrp="1"/>
          </p:cNvSpPr>
          <p:nvPr>
            <p:ph idx="1"/>
          </p:nvPr>
        </p:nvSpPr>
        <p:spPr/>
        <p:txBody>
          <a:bodyPr/>
          <a:lstStyle/>
          <a:p>
            <a:r>
              <a:rPr lang="fi-FI" dirty="0" smtClean="0"/>
              <a:t>Japani on itsemurhamaa</a:t>
            </a:r>
          </a:p>
          <a:p>
            <a:r>
              <a:rPr lang="fi-FI" dirty="0" smtClean="0"/>
              <a:t>Ennen kuuluisin oli rakastavaisten </a:t>
            </a:r>
            <a:r>
              <a:rPr lang="fi-FI" dirty="0" err="1" smtClean="0"/>
              <a:t>joshi/shinju</a:t>
            </a:r>
            <a:r>
              <a:rPr lang="fi-FI" dirty="0" smtClean="0"/>
              <a:t> </a:t>
            </a:r>
            <a:r>
              <a:rPr lang="fi-FI" dirty="0" err="1" smtClean="0"/>
              <a:t>kaksoitsemurha</a:t>
            </a:r>
            <a:endParaRPr lang="fi-FI" dirty="0" smtClean="0"/>
          </a:p>
          <a:p>
            <a:pPr lvl="1"/>
            <a:r>
              <a:rPr lang="fi-FI" dirty="0" smtClean="0"/>
              <a:t>Suvut päättivät avioliitoista</a:t>
            </a:r>
          </a:p>
          <a:p>
            <a:pPr lvl="1"/>
            <a:r>
              <a:rPr lang="fi-FI" dirty="0" err="1" smtClean="0"/>
              <a:t>Ninjo</a:t>
            </a:r>
            <a:r>
              <a:rPr lang="fi-FI" dirty="0" smtClean="0"/>
              <a:t> </a:t>
            </a:r>
            <a:r>
              <a:rPr lang="fi-FI" dirty="0" err="1" smtClean="0"/>
              <a:t>vs</a:t>
            </a:r>
            <a:r>
              <a:rPr lang="fi-FI" dirty="0" smtClean="0"/>
              <a:t> </a:t>
            </a:r>
            <a:r>
              <a:rPr lang="fi-FI" dirty="0" err="1" smtClean="0"/>
              <a:t>giri</a:t>
            </a:r>
            <a:endParaRPr lang="fi-FI" dirty="0" smtClean="0"/>
          </a:p>
          <a:p>
            <a:r>
              <a:rPr lang="fi-FI" dirty="0" smtClean="0"/>
              <a:t>Nykyisin ihmetystä aiheuttaa netto </a:t>
            </a:r>
            <a:r>
              <a:rPr lang="fi-FI" dirty="0" err="1" smtClean="0"/>
              <a:t>jisatsu</a:t>
            </a:r>
            <a:endParaRPr lang="fi-FI" dirty="0" smtClean="0"/>
          </a:p>
          <a:p>
            <a:r>
              <a:rPr lang="fi-FI" dirty="0" err="1" smtClean="0"/>
              <a:t>Mangassa</a:t>
            </a:r>
            <a:r>
              <a:rPr lang="fi-FI" dirty="0" smtClean="0"/>
              <a:t> ”oikeaoppinen” eli grillijuhlien jälkeen itsemurha </a:t>
            </a:r>
            <a:r>
              <a:rPr lang="fi-FI" dirty="0" err="1" smtClean="0"/>
              <a:t>häkällä</a:t>
            </a:r>
            <a:r>
              <a:rPr lang="fi-FI" dirty="0" smtClean="0"/>
              <a:t> </a:t>
            </a:r>
          </a:p>
          <a:p>
            <a:endParaRPr lang="fi-F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14546" y="0"/>
            <a:ext cx="4504245" cy="6715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Itsemurhasaari</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Kuvastaa hyvin Japanin häpeäkulttuuria</a:t>
            </a:r>
          </a:p>
          <a:p>
            <a:r>
              <a:rPr lang="fi-FI" dirty="0" err="1" smtClean="0"/>
              <a:t>Hitomi</a:t>
            </a:r>
            <a:endParaRPr lang="fi-FI" dirty="0" smtClean="0"/>
          </a:p>
          <a:p>
            <a:pPr lvl="1"/>
            <a:r>
              <a:rPr lang="fi-FI" dirty="0" smtClean="0"/>
              <a:t>Ongelmat töissä ja avioliitossa, yleinen pettymys?</a:t>
            </a:r>
          </a:p>
          <a:p>
            <a:r>
              <a:rPr lang="fi-FI" dirty="0" smtClean="0"/>
              <a:t>Bisnesmies</a:t>
            </a:r>
          </a:p>
          <a:p>
            <a:pPr lvl="1"/>
            <a:r>
              <a:rPr lang="fi-FI" dirty="0" smtClean="0"/>
              <a:t>Yritys mennyt konkurssiin, rahat loppu ja perhe jätti tästä syystä</a:t>
            </a:r>
          </a:p>
          <a:p>
            <a:r>
              <a:rPr lang="fi-FI" dirty="0" smtClean="0"/>
              <a:t>Opiskelija</a:t>
            </a:r>
          </a:p>
          <a:p>
            <a:pPr lvl="1"/>
            <a:r>
              <a:rPr lang="fi-FI" dirty="0" smtClean="0"/>
              <a:t>Sai potkut </a:t>
            </a:r>
            <a:r>
              <a:rPr lang="fi-FI" dirty="0" err="1" smtClean="0"/>
              <a:t>lääkkiksestä</a:t>
            </a:r>
            <a:r>
              <a:rPr lang="fi-FI" dirty="0" smtClean="0"/>
              <a:t> eikä pysty jatkamaan suvun omistamaan sairaalaa</a:t>
            </a:r>
          </a:p>
          <a:p>
            <a:r>
              <a:rPr lang="fi-FI" dirty="0" smtClean="0"/>
              <a:t>Koululainen</a:t>
            </a:r>
          </a:p>
          <a:p>
            <a:pPr lvl="1"/>
            <a:r>
              <a:rPr lang="fi-FI" dirty="0" smtClean="0"/>
              <a:t>Koulukiusauksen takia joutunut varmastaan rahaa vanhemmiltaan</a:t>
            </a:r>
          </a:p>
          <a:p>
            <a:r>
              <a:rPr lang="fi-FI" dirty="0" err="1" smtClean="0"/>
              <a:t>Animessa</a:t>
            </a:r>
            <a:r>
              <a:rPr lang="fi-FI" dirty="0" smtClean="0"/>
              <a:t> saavat luennon kuinka kalliolta hyppääminen on väärin koska se työllistää kalastajia ja muita veneilijöitä </a:t>
            </a:r>
            <a:endParaRPr lang="fi-FI"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Moe</a:t>
            </a:r>
            <a:endParaRPr lang="fi-FI" dirty="0"/>
          </a:p>
        </p:txBody>
      </p:sp>
      <p:pic>
        <p:nvPicPr>
          <p:cNvPr id="3074" name="Picture 2"/>
          <p:cNvPicPr>
            <a:picLocks noGrp="1" noChangeAspect="1" noChangeArrowheads="1"/>
          </p:cNvPicPr>
          <p:nvPr>
            <p:ph idx="1"/>
          </p:nvPr>
        </p:nvPicPr>
        <p:blipFill>
          <a:blip r:embed="rId2"/>
          <a:srcRect/>
          <a:stretch>
            <a:fillRect/>
          </a:stretch>
        </p:blipFill>
        <p:spPr bwMode="auto">
          <a:xfrm>
            <a:off x="2214546" y="1357298"/>
            <a:ext cx="4714908" cy="4722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Fanikäännös </a:t>
            </a:r>
            <a:r>
              <a:rPr lang="fi-FI" dirty="0" err="1" smtClean="0"/>
              <a:t>Finnchanissa</a:t>
            </a:r>
            <a:endParaRPr lang="fi-FI" dirty="0"/>
          </a:p>
        </p:txBody>
      </p:sp>
      <p:pic>
        <p:nvPicPr>
          <p:cNvPr id="4" name="Sisällön paikkamerkki 3" descr="Yle.png"/>
          <p:cNvPicPr>
            <a:picLocks noGrp="1" noChangeAspect="1"/>
          </p:cNvPicPr>
          <p:nvPr>
            <p:ph idx="1"/>
          </p:nvPr>
        </p:nvPicPr>
        <p:blipFill>
          <a:blip r:embed="rId2"/>
          <a:stretch>
            <a:fillRect/>
          </a:stretch>
        </p:blipFill>
        <p:spPr>
          <a:xfrm>
            <a:off x="1399036" y="1600200"/>
            <a:ext cx="6345927" cy="452596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Moe-elementit</a:t>
            </a:r>
            <a:endParaRPr lang="fi-FI" dirty="0"/>
          </a:p>
        </p:txBody>
      </p:sp>
      <p:sp>
        <p:nvSpPr>
          <p:cNvPr id="3" name="Sisällön paikkamerkki 2"/>
          <p:cNvSpPr>
            <a:spLocks noGrp="1"/>
          </p:cNvSpPr>
          <p:nvPr>
            <p:ph idx="1"/>
          </p:nvPr>
        </p:nvSpPr>
        <p:spPr/>
        <p:txBody>
          <a:bodyPr>
            <a:normAutofit lnSpcReduction="10000"/>
          </a:bodyPr>
          <a:lstStyle/>
          <a:p>
            <a:r>
              <a:rPr lang="fi-FI" dirty="0" smtClean="0"/>
              <a:t>Väitöskirjan laajuinen aihe</a:t>
            </a:r>
          </a:p>
          <a:p>
            <a:r>
              <a:rPr lang="fi-FI" dirty="0" smtClean="0"/>
              <a:t>Pääelementit </a:t>
            </a:r>
            <a:r>
              <a:rPr lang="fi-FI" dirty="0" err="1" smtClean="0"/>
              <a:t>Yamazakin</a:t>
            </a:r>
            <a:r>
              <a:rPr lang="fi-FI" dirty="0" smtClean="0"/>
              <a:t> mukaan:</a:t>
            </a:r>
          </a:p>
          <a:p>
            <a:pPr lvl="1"/>
            <a:r>
              <a:rPr lang="fi-FI" dirty="0" smtClean="0"/>
              <a:t>Lapsuudenystävä</a:t>
            </a:r>
          </a:p>
          <a:p>
            <a:pPr lvl="1"/>
            <a:r>
              <a:rPr lang="fi-FI" dirty="0" err="1" smtClean="0"/>
              <a:t>Maid</a:t>
            </a:r>
            <a:endParaRPr lang="fi-FI" dirty="0" smtClean="0"/>
          </a:p>
          <a:p>
            <a:pPr lvl="1"/>
            <a:r>
              <a:rPr lang="fi-FI" dirty="0" smtClean="0"/>
              <a:t>Robotti</a:t>
            </a:r>
          </a:p>
          <a:p>
            <a:r>
              <a:rPr lang="fi-FI" dirty="0" smtClean="0"/>
              <a:t>Koska tärkeintä on ettei hahmo voi uhmata tai torjua päähenkilöä</a:t>
            </a:r>
          </a:p>
          <a:p>
            <a:r>
              <a:rPr lang="fi-FI" dirty="0" smtClean="0"/>
              <a:t>Kertoo luultavasti enemmän </a:t>
            </a:r>
            <a:r>
              <a:rPr lang="fi-FI" dirty="0" err="1" smtClean="0"/>
              <a:t>Yamazakista</a:t>
            </a:r>
            <a:r>
              <a:rPr lang="fi-FI" dirty="0" smtClean="0"/>
              <a:t> kuin </a:t>
            </a:r>
            <a:r>
              <a:rPr lang="fi-FI" dirty="0" err="1" smtClean="0"/>
              <a:t>moesta</a:t>
            </a:r>
            <a:endParaRPr lang="fi-FI" dirty="0" smtClean="0"/>
          </a:p>
          <a:p>
            <a:pPr lvl="1"/>
            <a:endParaRPr lang="fi-FI"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misaki</a:t>
            </a:r>
            <a:r>
              <a:rPr lang="fi-FI" dirty="0" smtClean="0"/>
              <a:t> </a:t>
            </a:r>
            <a:r>
              <a:rPr lang="fi-FI" dirty="0" err="1" smtClean="0"/>
              <a:t>misaki</a:t>
            </a:r>
            <a:r>
              <a:rPr lang="fi-FI" dirty="0" smtClean="0"/>
              <a:t> </a:t>
            </a:r>
            <a:r>
              <a:rPr lang="fi-FI" dirty="0" err="1" smtClean="0"/>
              <a:t>MISAKI</a:t>
            </a:r>
            <a:r>
              <a:rPr lang="fi-FI" dirty="0" smtClean="0"/>
              <a:t> ;___;</a:t>
            </a:r>
            <a:endParaRPr lang="fi-FI" dirty="0"/>
          </a:p>
        </p:txBody>
      </p:sp>
      <p:pic>
        <p:nvPicPr>
          <p:cNvPr id="4" name="Sisällön paikkamerkki 3" descr="1315404207001.jpg"/>
          <p:cNvPicPr>
            <a:picLocks noGrp="1" noChangeAspect="1"/>
          </p:cNvPicPr>
          <p:nvPr>
            <p:ph idx="1"/>
          </p:nvPr>
        </p:nvPicPr>
        <p:blipFill>
          <a:blip r:embed="rId3"/>
          <a:stretch>
            <a:fillRect/>
          </a:stretch>
        </p:blipFill>
        <p:spPr>
          <a:xfrm>
            <a:off x="2242460" y="1600200"/>
            <a:ext cx="4659080"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Satou</a:t>
            </a:r>
            <a:endParaRPr lang="fi-FI" dirty="0"/>
          </a:p>
        </p:txBody>
      </p:sp>
      <p:sp>
        <p:nvSpPr>
          <p:cNvPr id="3" name="Sisällön paikkamerkki 2"/>
          <p:cNvSpPr>
            <a:spLocks noGrp="1"/>
          </p:cNvSpPr>
          <p:nvPr>
            <p:ph idx="1"/>
          </p:nvPr>
        </p:nvSpPr>
        <p:spPr/>
        <p:txBody>
          <a:bodyPr>
            <a:normAutofit fontScale="85000" lnSpcReduction="20000"/>
          </a:bodyPr>
          <a:lstStyle/>
          <a:p>
            <a:r>
              <a:rPr lang="en-US" dirty="0" smtClean="0"/>
              <a:t>I'm greedier than anyone. I don't want some half-assed happiness </a:t>
            </a:r>
          </a:p>
          <a:p>
            <a:r>
              <a:rPr lang="en-US" dirty="0" smtClean="0"/>
              <a:t>I don't need some partial warmth. I want a happiness that goes on forever.</a:t>
            </a:r>
          </a:p>
          <a:p>
            <a:r>
              <a:rPr lang="en-US" dirty="0" smtClean="0"/>
              <a:t>That's impossible, though! I don't know why it is, but in this world, some interference is sure to come. </a:t>
            </a:r>
          </a:p>
          <a:p>
            <a:r>
              <a:rPr lang="en-US" dirty="0" smtClean="0"/>
              <a:t>Important things break right away.</a:t>
            </a:r>
          </a:p>
          <a:p>
            <a:r>
              <a:rPr lang="en-US" dirty="0" smtClean="0"/>
              <a:t>I've been alive for twenty-two years, and I know at least this much. It doesn't matter what the thing is, but it will break. </a:t>
            </a:r>
          </a:p>
          <a:p>
            <a:r>
              <a:rPr lang="en-US" dirty="0" smtClean="0"/>
              <a:t>That's why, from the beginning, it's better not to need anything</a:t>
            </a:r>
            <a:endParaRPr lang="fi-F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Satou</a:t>
            </a:r>
            <a:endParaRPr lang="fi-FI" dirty="0"/>
          </a:p>
        </p:txBody>
      </p:sp>
      <p:sp>
        <p:nvSpPr>
          <p:cNvPr id="3" name="Sisällön paikkamerkki 2"/>
          <p:cNvSpPr>
            <a:spLocks noGrp="1"/>
          </p:cNvSpPr>
          <p:nvPr>
            <p:ph idx="1"/>
          </p:nvPr>
        </p:nvSpPr>
        <p:spPr>
          <a:xfrm>
            <a:off x="357158" y="1285860"/>
            <a:ext cx="8229600" cy="5286412"/>
          </a:xfrm>
        </p:spPr>
        <p:txBody>
          <a:bodyPr>
            <a:normAutofit/>
          </a:bodyPr>
          <a:lstStyle/>
          <a:p>
            <a:r>
              <a:rPr lang="fi-FI" sz="2800" dirty="0" err="1" smtClean="0"/>
              <a:t>Satouta</a:t>
            </a:r>
            <a:r>
              <a:rPr lang="fi-FI" sz="2800" dirty="0" smtClean="0"/>
              <a:t> ei kiinnosta mikään, nukkuu 16h päivässä</a:t>
            </a:r>
          </a:p>
          <a:p>
            <a:r>
              <a:rPr lang="fi-FI" sz="2800" dirty="0" err="1" smtClean="0"/>
              <a:t>Ranobessa</a:t>
            </a:r>
            <a:r>
              <a:rPr lang="fi-FI" sz="2800" dirty="0" smtClean="0"/>
              <a:t> lähinnä narkkari</a:t>
            </a:r>
          </a:p>
          <a:p>
            <a:r>
              <a:rPr lang="fi-FI" sz="2800" dirty="0" smtClean="0"/>
              <a:t>Alfan elkeitä: Liittyy klubiin idolilta näyttävän </a:t>
            </a:r>
            <a:r>
              <a:rPr lang="fi-FI" sz="2800" dirty="0" err="1" smtClean="0"/>
              <a:t>senpain</a:t>
            </a:r>
            <a:r>
              <a:rPr lang="fi-FI" sz="2800" dirty="0" smtClean="0"/>
              <a:t> takia ja onnistuu saamaan häneltä</a:t>
            </a:r>
          </a:p>
          <a:p>
            <a:r>
              <a:rPr lang="fi-FI" sz="2800" dirty="0" err="1" smtClean="0"/>
              <a:t>Otaku</a:t>
            </a:r>
            <a:r>
              <a:rPr lang="fi-FI" sz="2800" dirty="0" smtClean="0"/>
              <a:t> vasta </a:t>
            </a:r>
            <a:r>
              <a:rPr lang="fi-FI" sz="2800" dirty="0" err="1" smtClean="0"/>
              <a:t>Yamazakin</a:t>
            </a:r>
            <a:r>
              <a:rPr lang="fi-FI" sz="2800" dirty="0" smtClean="0"/>
              <a:t> tapaamisen jälkeen</a:t>
            </a:r>
          </a:p>
          <a:p>
            <a:r>
              <a:rPr lang="fi-FI" sz="2800" dirty="0" smtClean="0"/>
              <a:t>Perustelee saamattomuuttaan ja laiskuuttaan sillä, että on </a:t>
            </a:r>
            <a:r>
              <a:rPr lang="fi-FI" sz="2800" dirty="0" err="1" smtClean="0"/>
              <a:t>hikikomori</a:t>
            </a:r>
            <a:endParaRPr lang="fi-FI" sz="2800" dirty="0" smtClean="0"/>
          </a:p>
          <a:p>
            <a:pPr lvl="1"/>
            <a:r>
              <a:rPr lang="fi-FI" sz="2400" dirty="0" smtClean="0"/>
              <a:t>Ja syyttää </a:t>
            </a:r>
            <a:r>
              <a:rPr lang="fi-FI" sz="2400" dirty="0" err="1" smtClean="0"/>
              <a:t>hikikomoreudestaan</a:t>
            </a:r>
            <a:r>
              <a:rPr lang="fi-FI" sz="2400" dirty="0" smtClean="0"/>
              <a:t> yhteiskuntaa/NHK</a:t>
            </a:r>
          </a:p>
          <a:p>
            <a:r>
              <a:rPr lang="fi-FI" sz="2800" dirty="0" smtClean="0"/>
              <a:t>Ei ongelmia ihmisten kanssa puhumisessa tai ulos lähtemisessä kunhan pääsee kynnyksen yli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Yamazaki</a:t>
            </a:r>
            <a:endParaRPr lang="fi-FI" dirty="0"/>
          </a:p>
        </p:txBody>
      </p:sp>
      <p:sp>
        <p:nvSpPr>
          <p:cNvPr id="3" name="Sisällön paikkamerkki 2"/>
          <p:cNvSpPr>
            <a:spLocks noGrp="1"/>
          </p:cNvSpPr>
          <p:nvPr>
            <p:ph idx="1"/>
          </p:nvPr>
        </p:nvSpPr>
        <p:spPr/>
        <p:txBody>
          <a:bodyPr/>
          <a:lstStyle/>
          <a:p>
            <a:r>
              <a:rPr lang="fi-FI" dirty="0" smtClean="0"/>
              <a:t>Vanhin poika, ei halua periä tilaa</a:t>
            </a:r>
          </a:p>
          <a:p>
            <a:r>
              <a:rPr lang="fi-FI" dirty="0" smtClean="0"/>
              <a:t>Koulukiusattu. Minkä takia? Koska hyvännäköinen naisellisella tavalla</a:t>
            </a:r>
          </a:p>
          <a:p>
            <a:r>
              <a:rPr lang="fi-FI" dirty="0" smtClean="0"/>
              <a:t>Naisvihaa, jonka unohtaa seuraavassa lauseessa</a:t>
            </a:r>
          </a:p>
          <a:p>
            <a:r>
              <a:rPr lang="fi-FI" dirty="0" err="1" smtClean="0"/>
              <a:t>Tokiohölmöilyn</a:t>
            </a:r>
            <a:r>
              <a:rPr lang="fi-FI" dirty="0" smtClean="0"/>
              <a:t> jälkeen ottaa velvollisuudet hoitoonsa</a:t>
            </a:r>
          </a:p>
          <a:p>
            <a:pPr lvl="1"/>
            <a:r>
              <a:rPr lang="fi-FI" dirty="0" smtClean="0"/>
              <a:t>Japanissa maataloustuet $$$</a:t>
            </a:r>
          </a:p>
          <a:p>
            <a:endParaRPr lang="fi-FI"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Misaki</a:t>
            </a:r>
            <a:endParaRPr lang="fi-FI" dirty="0"/>
          </a:p>
        </p:txBody>
      </p:sp>
      <p:sp>
        <p:nvSpPr>
          <p:cNvPr id="3" name="Sisällön paikkamerkki 2"/>
          <p:cNvSpPr>
            <a:spLocks noGrp="1"/>
          </p:cNvSpPr>
          <p:nvPr>
            <p:ph idx="1"/>
          </p:nvPr>
        </p:nvSpPr>
        <p:spPr>
          <a:xfrm>
            <a:off x="457200" y="1600200"/>
            <a:ext cx="8229600" cy="4757758"/>
          </a:xfrm>
        </p:spPr>
        <p:txBody>
          <a:bodyPr>
            <a:normAutofit fontScale="92500" lnSpcReduction="20000"/>
          </a:bodyPr>
          <a:lstStyle/>
          <a:p>
            <a:r>
              <a:rPr lang="fi-FI" dirty="0" smtClean="0"/>
              <a:t>Raa’asti pahoinpidelty lapsena</a:t>
            </a:r>
          </a:p>
          <a:p>
            <a:pPr lvl="1"/>
            <a:r>
              <a:rPr lang="fi-FI" dirty="0" smtClean="0"/>
              <a:t>Käyttää pitkähihaisia koska kädet täynnä tupakan aiheuttamia arpia</a:t>
            </a:r>
          </a:p>
          <a:p>
            <a:r>
              <a:rPr lang="fi-FI" dirty="0" smtClean="0"/>
              <a:t>Täti käyttää hyväkseen saadakseen statusta uskonnollisessa yhteisössään</a:t>
            </a:r>
          </a:p>
          <a:p>
            <a:r>
              <a:rPr lang="fi-FI" dirty="0" smtClean="0"/>
              <a:t>Setää ei kiinnosta ja on hän vihainen, koska lama haittaa bisneksiä</a:t>
            </a:r>
          </a:p>
          <a:p>
            <a:r>
              <a:rPr lang="fi-FI" dirty="0" smtClean="0"/>
              <a:t>Ainoa henkilö, jolle pystyy puhumaan on </a:t>
            </a:r>
            <a:r>
              <a:rPr lang="fi-FI" dirty="0" err="1" smtClean="0"/>
              <a:t>Satou</a:t>
            </a:r>
            <a:r>
              <a:rPr lang="fi-FI" dirty="0" smtClean="0"/>
              <a:t>, muiden kohdalla änkyttää tai hiljenee</a:t>
            </a:r>
          </a:p>
          <a:p>
            <a:r>
              <a:rPr lang="fi-FI" dirty="0" smtClean="0"/>
              <a:t>Ei ystäviä, ei käy koulussa, syrjitty uskonnollisessa yhteisössä, ei koskaan käynyt elokuvissa </a:t>
            </a:r>
            <a:r>
              <a:rPr lang="fi-FI" dirty="0" err="1" smtClean="0"/>
              <a:t>jne</a:t>
            </a:r>
            <a:r>
              <a:rPr lang="fi-FI"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Misaki</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Syyttää kaikesta itseään, selkeät masennusoireet</a:t>
            </a:r>
          </a:p>
          <a:p>
            <a:r>
              <a:rPr lang="fi-FI" dirty="0" smtClean="0"/>
              <a:t>Käyttää </a:t>
            </a:r>
            <a:r>
              <a:rPr lang="fi-FI" dirty="0" smtClean="0"/>
              <a:t>altruismi </a:t>
            </a:r>
            <a:r>
              <a:rPr lang="fi-FI" dirty="0" err="1" smtClean="0"/>
              <a:t>coping-keinoa</a:t>
            </a:r>
            <a:endParaRPr lang="fi-FI" dirty="0" smtClean="0"/>
          </a:p>
          <a:p>
            <a:pPr lvl="1"/>
            <a:r>
              <a:rPr lang="fi-FI" dirty="0" smtClean="0"/>
              <a:t>Siirtää omat ongelmansa syrjään keskittymällä muiden ongelmiin</a:t>
            </a:r>
          </a:p>
          <a:p>
            <a:pPr lvl="1"/>
            <a:r>
              <a:rPr lang="fi-FI" dirty="0" smtClean="0"/>
              <a:t>Toivoo että muut vastavuoroisesti auttaisivat häntä</a:t>
            </a:r>
          </a:p>
          <a:p>
            <a:pPr lvl="1"/>
            <a:r>
              <a:rPr lang="fi-FI" dirty="0" smtClean="0"/>
              <a:t>Auttaessa muita voi kehittyä myös itse</a:t>
            </a:r>
          </a:p>
          <a:p>
            <a:pPr lvl="1"/>
            <a:r>
              <a:rPr lang="fi-FI" dirty="0" smtClean="0"/>
              <a:t>Tuntee olevansa tarvittu, vaikka se olisi vain kissa</a:t>
            </a:r>
          </a:p>
          <a:p>
            <a:r>
              <a:rPr lang="fi-FI" dirty="0" err="1" smtClean="0"/>
              <a:t>Defenssimekanismina</a:t>
            </a:r>
            <a:r>
              <a:rPr lang="fi-FI" dirty="0" smtClean="0"/>
              <a:t> projektio</a:t>
            </a:r>
          </a:p>
          <a:p>
            <a:pPr lvl="1"/>
            <a:r>
              <a:rPr lang="fi-FI" dirty="0" smtClean="0"/>
              <a:t>Siirtää omat huonot ominaisuutensa </a:t>
            </a:r>
            <a:r>
              <a:rPr lang="fi-FI" dirty="0" err="1" smtClean="0"/>
              <a:t>Satouhun</a:t>
            </a:r>
            <a:endParaRPr lang="fi-FI" dirty="0" smtClean="0"/>
          </a:p>
          <a:p>
            <a:pPr lvl="1"/>
            <a:r>
              <a:rPr lang="fi-FI" dirty="0" err="1" smtClean="0"/>
              <a:t>Misaki</a:t>
            </a:r>
            <a:r>
              <a:rPr lang="fi-FI" dirty="0" smtClean="0"/>
              <a:t> ei ole mikään enkeli vaan täysin arvoton, josta on vain taakkaa muille</a:t>
            </a:r>
            <a:endParaRPr lang="fi-FI"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Ranoben</a:t>
            </a:r>
            <a:r>
              <a:rPr lang="fi-FI" dirty="0" smtClean="0"/>
              <a:t> alkusanat</a:t>
            </a:r>
            <a:endParaRPr lang="fi-FI" dirty="0"/>
          </a:p>
        </p:txBody>
      </p:sp>
      <p:sp>
        <p:nvSpPr>
          <p:cNvPr id="3" name="Sisällön paikkamerkki 2"/>
          <p:cNvSpPr>
            <a:spLocks noGrp="1"/>
          </p:cNvSpPr>
          <p:nvPr>
            <p:ph idx="1"/>
          </p:nvPr>
        </p:nvSpPr>
        <p:spPr/>
        <p:txBody>
          <a:bodyPr>
            <a:normAutofit lnSpcReduction="10000"/>
          </a:bodyPr>
          <a:lstStyle/>
          <a:p>
            <a:r>
              <a:rPr lang="en-US" dirty="0" smtClean="0"/>
              <a:t>He is poor because he lacks the skill with which to earn money. He has no girlfriend because he lacks charisma. But the process of seeing this truth and acknowledging his own incompetence requires quite a bit of courage. No human beings, regardless of who they might be, want to look directly at their own shortcomings. At this point, the conspiracy theorist projects his cowardice onto the </a:t>
            </a:r>
            <a:r>
              <a:rPr lang="fi-FI" dirty="0" smtClean="0"/>
              <a:t>outside </a:t>
            </a:r>
            <a:r>
              <a:rPr lang="fi-FI" dirty="0" err="1" smtClean="0"/>
              <a:t>world</a:t>
            </a:r>
            <a:r>
              <a:rPr lang="fi-FI" dirty="0" smtClean="0"/>
              <a:t>.</a:t>
            </a:r>
            <a:endParaRPr lang="fi-FI"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Oyasumi]_Welcome_to_the_NHK!_24_[A01C6C62].mkv_snapshot_10.50_[2012.06.05_12.57.01].jpg"/>
          <p:cNvPicPr>
            <a:picLocks noGrp="1" noChangeAspect="1"/>
          </p:cNvPicPr>
          <p:nvPr>
            <p:ph idx="1"/>
          </p:nvPr>
        </p:nvPicPr>
        <p:blipFill>
          <a:blip r:embed="rId2"/>
          <a:stretch>
            <a:fillRect/>
          </a:stretch>
        </p:blipFill>
        <p:spPr>
          <a:xfrm>
            <a:off x="500034" y="642918"/>
            <a:ext cx="8298238" cy="471490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Oyasumi]_Welcome_to_the_NHK!_22_[A3E60426].mkv_snapshot_18.31_[2012.06.05_19.05.22].jpg"/>
          <p:cNvPicPr>
            <a:picLocks noChangeAspect="1"/>
          </p:cNvPicPr>
          <p:nvPr/>
        </p:nvPicPr>
        <p:blipFill>
          <a:blip r:embed="rId2"/>
          <a:stretch>
            <a:fillRect/>
          </a:stretch>
        </p:blipFill>
        <p:spPr>
          <a:xfrm>
            <a:off x="500034" y="1000108"/>
            <a:ext cx="8298238" cy="47149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Samankaltaista </a:t>
            </a:r>
            <a:r>
              <a:rPr lang="fi-FI" dirty="0" err="1" smtClean="0"/>
              <a:t>animea</a:t>
            </a:r>
            <a:r>
              <a:rPr lang="fi-FI" dirty="0" smtClean="0"/>
              <a:t>?</a:t>
            </a:r>
            <a:endParaRPr lang="fi-FI" dirty="0"/>
          </a:p>
        </p:txBody>
      </p:sp>
      <p:pic>
        <p:nvPicPr>
          <p:cNvPr id="4" name="Kuva 3" descr="230px-Genshiken_vol1_cover.jpg"/>
          <p:cNvPicPr>
            <a:picLocks noChangeAspect="1"/>
          </p:cNvPicPr>
          <p:nvPr/>
        </p:nvPicPr>
        <p:blipFill>
          <a:blip r:embed="rId2"/>
          <a:stretch>
            <a:fillRect/>
          </a:stretch>
        </p:blipFill>
        <p:spPr>
          <a:xfrm>
            <a:off x="642910" y="1500174"/>
            <a:ext cx="2921000" cy="4381500"/>
          </a:xfrm>
          <a:prstGeom prst="rect">
            <a:avLst/>
          </a:prstGeom>
        </p:spPr>
      </p:pic>
      <p:pic>
        <p:nvPicPr>
          <p:cNvPr id="5" name="Kuva 4" descr="230px-Tatami_Galaxy.jpg"/>
          <p:cNvPicPr>
            <a:picLocks noChangeAspect="1"/>
          </p:cNvPicPr>
          <p:nvPr/>
        </p:nvPicPr>
        <p:blipFill>
          <a:blip r:embed="rId3"/>
          <a:stretch>
            <a:fillRect/>
          </a:stretch>
        </p:blipFill>
        <p:spPr>
          <a:xfrm>
            <a:off x="5000628" y="1571612"/>
            <a:ext cx="2921000" cy="4140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on kärsimystä?</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err="1" smtClean="0"/>
              <a:t>Senpai</a:t>
            </a:r>
            <a:endParaRPr lang="fi-FI" dirty="0" smtClean="0"/>
          </a:p>
          <a:p>
            <a:pPr lvl="1"/>
            <a:r>
              <a:rPr lang="fi-FI" dirty="0" smtClean="0"/>
              <a:t>Koska salaliitot</a:t>
            </a:r>
          </a:p>
          <a:p>
            <a:r>
              <a:rPr lang="fi-FI" dirty="0" err="1" smtClean="0"/>
              <a:t>Misaki</a:t>
            </a:r>
            <a:endParaRPr lang="fi-FI" dirty="0" smtClean="0"/>
          </a:p>
          <a:p>
            <a:pPr lvl="1"/>
            <a:r>
              <a:rPr lang="fi-FI" dirty="0" smtClean="0"/>
              <a:t>Koska jumala on paha</a:t>
            </a:r>
          </a:p>
          <a:p>
            <a:r>
              <a:rPr lang="fi-FI" dirty="0" err="1" smtClean="0"/>
              <a:t>Yamazaki</a:t>
            </a:r>
            <a:endParaRPr lang="fi-FI" dirty="0" smtClean="0"/>
          </a:p>
          <a:p>
            <a:pPr lvl="1"/>
            <a:r>
              <a:rPr lang="fi-FI" dirty="0" smtClean="0"/>
              <a:t>Koska naiset</a:t>
            </a:r>
          </a:p>
          <a:p>
            <a:pPr lvl="1"/>
            <a:r>
              <a:rPr lang="fi-FI" dirty="0" err="1" smtClean="0"/>
              <a:t>Ranobessa</a:t>
            </a:r>
            <a:r>
              <a:rPr lang="fi-FI" dirty="0" smtClean="0"/>
              <a:t> myös Freud: ihmisillä rikkinäiset vietit</a:t>
            </a:r>
          </a:p>
          <a:p>
            <a:r>
              <a:rPr lang="fi-FI" dirty="0" smtClean="0"/>
              <a:t>Lukijat/katsojat</a:t>
            </a:r>
          </a:p>
          <a:p>
            <a:pPr lvl="1"/>
            <a:r>
              <a:rPr lang="fi-FI" dirty="0" smtClean="0"/>
              <a:t>Koska </a:t>
            </a:r>
            <a:r>
              <a:rPr lang="fi-FI" dirty="0" err="1" smtClean="0"/>
              <a:t>Satou</a:t>
            </a:r>
            <a:r>
              <a:rPr lang="fi-FI" dirty="0" smtClean="0"/>
              <a:t> on </a:t>
            </a:r>
            <a:r>
              <a:rPr lang="fi-FI" dirty="0" err="1" smtClean="0"/>
              <a:t>luuseri</a:t>
            </a:r>
            <a:endParaRPr lang="fi-FI" dirty="0" smtClean="0"/>
          </a:p>
          <a:p>
            <a:pPr lvl="1"/>
            <a:r>
              <a:rPr lang="fi-FI" dirty="0" smtClean="0"/>
              <a:t>Koska </a:t>
            </a:r>
            <a:r>
              <a:rPr lang="fi-FI" dirty="0" err="1" smtClean="0"/>
              <a:t>Misakia</a:t>
            </a:r>
            <a:r>
              <a:rPr lang="fi-FI" dirty="0" smtClean="0"/>
              <a:t> ei olemassa</a:t>
            </a:r>
          </a:p>
          <a:p>
            <a:endParaRPr lang="fi-FI"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Rikos ja Rangaistus</a:t>
            </a:r>
            <a:endParaRPr lang="fi-FI" dirty="0"/>
          </a:p>
        </p:txBody>
      </p:sp>
      <p:pic>
        <p:nvPicPr>
          <p:cNvPr id="4" name="Kuva 3" descr="rikos_ja_rangaistus.jpg"/>
          <p:cNvPicPr>
            <a:picLocks noChangeAspect="1"/>
          </p:cNvPicPr>
          <p:nvPr/>
        </p:nvPicPr>
        <p:blipFill>
          <a:blip r:embed="rId2" cstate="print"/>
          <a:stretch>
            <a:fillRect/>
          </a:stretch>
        </p:blipFill>
        <p:spPr>
          <a:xfrm>
            <a:off x="285720" y="2357430"/>
            <a:ext cx="4323322" cy="3071834"/>
          </a:xfrm>
          <a:prstGeom prst="rect">
            <a:avLst/>
          </a:prstGeom>
        </p:spPr>
      </p:pic>
      <p:pic>
        <p:nvPicPr>
          <p:cNvPr id="5" name="Kuva 4" descr="rikos_ja_rangaistus.jpg"/>
          <p:cNvPicPr>
            <a:picLocks noChangeAspect="1"/>
          </p:cNvPicPr>
          <p:nvPr/>
        </p:nvPicPr>
        <p:blipFill>
          <a:blip r:embed="rId3"/>
          <a:stretch>
            <a:fillRect/>
          </a:stretch>
        </p:blipFill>
        <p:spPr>
          <a:xfrm>
            <a:off x="5715008" y="2428868"/>
            <a:ext cx="2047875" cy="3095625"/>
          </a:xfrm>
          <a:prstGeom prst="rect">
            <a:avLst/>
          </a:prstGeom>
        </p:spPr>
      </p:pic>
      <p:sp>
        <p:nvSpPr>
          <p:cNvPr id="6" name="Tekstikehys 5"/>
          <p:cNvSpPr txBox="1"/>
          <p:nvPr/>
        </p:nvSpPr>
        <p:spPr>
          <a:xfrm>
            <a:off x="2071670" y="5572140"/>
            <a:ext cx="971741" cy="461665"/>
          </a:xfrm>
          <a:prstGeom prst="rect">
            <a:avLst/>
          </a:prstGeom>
          <a:noFill/>
        </p:spPr>
        <p:txBody>
          <a:bodyPr wrap="none" rtlCol="0">
            <a:spAutoFit/>
          </a:bodyPr>
          <a:lstStyle/>
          <a:p>
            <a:r>
              <a:rPr lang="fi-FI" sz="2400" dirty="0" smtClean="0"/>
              <a:t>Japani</a:t>
            </a:r>
            <a:endParaRPr lang="fi-FI" sz="2400" dirty="0"/>
          </a:p>
        </p:txBody>
      </p:sp>
      <p:sp>
        <p:nvSpPr>
          <p:cNvPr id="7" name="Tekstikehys 6"/>
          <p:cNvSpPr txBox="1"/>
          <p:nvPr/>
        </p:nvSpPr>
        <p:spPr>
          <a:xfrm>
            <a:off x="6429388" y="5572140"/>
            <a:ext cx="965329" cy="461665"/>
          </a:xfrm>
          <a:prstGeom prst="rect">
            <a:avLst/>
          </a:prstGeom>
          <a:noFill/>
        </p:spPr>
        <p:txBody>
          <a:bodyPr wrap="none" rtlCol="0">
            <a:spAutoFit/>
          </a:bodyPr>
          <a:lstStyle/>
          <a:p>
            <a:r>
              <a:rPr lang="fi-FI" sz="2400" dirty="0" smtClean="0"/>
              <a:t>Suomi</a:t>
            </a:r>
            <a:endParaRPr lang="fi-FI" sz="2400" dirty="0"/>
          </a:p>
        </p:txBody>
      </p:sp>
      <p:sp>
        <p:nvSpPr>
          <p:cNvPr id="8" name="Tekstikehys 7"/>
          <p:cNvSpPr txBox="1"/>
          <p:nvPr/>
        </p:nvSpPr>
        <p:spPr>
          <a:xfrm>
            <a:off x="2071670" y="1714488"/>
            <a:ext cx="4829271" cy="461665"/>
          </a:xfrm>
          <a:prstGeom prst="rect">
            <a:avLst/>
          </a:prstGeom>
          <a:noFill/>
        </p:spPr>
        <p:txBody>
          <a:bodyPr wrap="none" rtlCol="0">
            <a:spAutoFit/>
          </a:bodyPr>
          <a:lstStyle/>
          <a:p>
            <a:r>
              <a:rPr lang="fi-FI" sz="2400" dirty="0" smtClean="0"/>
              <a:t>Keskeisin ero Japani ja Suomen välillä</a:t>
            </a:r>
            <a:endParaRPr lang="fi-FI"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Rikos ja Rangaistus</a:t>
            </a:r>
            <a:endParaRPr lang="fi-FI" dirty="0"/>
          </a:p>
        </p:txBody>
      </p:sp>
      <p:sp>
        <p:nvSpPr>
          <p:cNvPr id="3" name="Sisällön paikkamerkki 2"/>
          <p:cNvSpPr>
            <a:spLocks noGrp="1"/>
          </p:cNvSpPr>
          <p:nvPr>
            <p:ph idx="1"/>
          </p:nvPr>
        </p:nvSpPr>
        <p:spPr/>
        <p:txBody>
          <a:bodyPr/>
          <a:lstStyle/>
          <a:p>
            <a:r>
              <a:rPr lang="fi-FI" dirty="0" err="1" smtClean="0"/>
              <a:t>Ranobessa</a:t>
            </a:r>
            <a:r>
              <a:rPr lang="fi-FI" dirty="0" smtClean="0"/>
              <a:t> mainitaan Dostojevski</a:t>
            </a:r>
          </a:p>
          <a:p>
            <a:r>
              <a:rPr lang="fi-FI" dirty="0" smtClean="0"/>
              <a:t>Molemmat pelastajatarinoita</a:t>
            </a:r>
          </a:p>
          <a:p>
            <a:r>
              <a:rPr lang="fi-FI" dirty="0" smtClean="0"/>
              <a:t>Hahmot hylkiöitä ja rikkinäisiä, uskonnollisia, yliopiston keskeyttäneitä</a:t>
            </a:r>
          </a:p>
          <a:p>
            <a:r>
              <a:rPr lang="fi-FI" dirty="0" smtClean="0"/>
              <a:t>Keskustelut molemmissa yksipuolisia</a:t>
            </a:r>
          </a:p>
          <a:p>
            <a:r>
              <a:rPr lang="fi-FI" dirty="0" err="1" smtClean="0"/>
              <a:t>Misaki/Rodja</a:t>
            </a:r>
            <a:r>
              <a:rPr lang="fi-FI" dirty="0" smtClean="0"/>
              <a:t> pelastuvat kun </a:t>
            </a:r>
            <a:r>
              <a:rPr lang="fi-FI" dirty="0" err="1" smtClean="0"/>
              <a:t>Satou/Sonja</a:t>
            </a:r>
            <a:r>
              <a:rPr lang="fi-FI" dirty="0" smtClean="0"/>
              <a:t> omistavat koko elämänsä heille</a:t>
            </a:r>
          </a:p>
          <a:p>
            <a:r>
              <a:rPr lang="fi-FI" dirty="0" smtClean="0"/>
              <a:t>Teema: Vastuun ottaminen teoistaan</a:t>
            </a:r>
            <a:endParaRPr lang="fi-FI"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Loppu</a:t>
            </a:r>
            <a:endParaRPr lang="fi-FI" dirty="0"/>
          </a:p>
        </p:txBody>
      </p:sp>
      <p:sp>
        <p:nvSpPr>
          <p:cNvPr id="3" name="Sisällön paikkamerkki 2"/>
          <p:cNvSpPr>
            <a:spLocks noGrp="1"/>
          </p:cNvSpPr>
          <p:nvPr>
            <p:ph idx="1"/>
          </p:nvPr>
        </p:nvSpPr>
        <p:spPr>
          <a:xfrm>
            <a:off x="457200" y="1600200"/>
            <a:ext cx="8229600" cy="4543444"/>
          </a:xfrm>
        </p:spPr>
        <p:txBody>
          <a:bodyPr>
            <a:normAutofit fontScale="85000" lnSpcReduction="20000"/>
          </a:bodyPr>
          <a:lstStyle/>
          <a:p>
            <a:r>
              <a:rPr lang="fi-FI" dirty="0" err="1" smtClean="0"/>
              <a:t>Misaki</a:t>
            </a:r>
            <a:r>
              <a:rPr lang="fi-FI" dirty="0" smtClean="0"/>
              <a:t> yrittää ensin itsemurhaa unilääkkeillä, mutta epäonnistuu</a:t>
            </a:r>
          </a:p>
          <a:p>
            <a:pPr lvl="1"/>
            <a:r>
              <a:rPr lang="fi-FI" dirty="0" err="1" smtClean="0"/>
              <a:t>Animessa</a:t>
            </a:r>
            <a:r>
              <a:rPr lang="fi-FI" dirty="0" smtClean="0"/>
              <a:t> ”pyörtyy kylpyyn”</a:t>
            </a:r>
          </a:p>
          <a:p>
            <a:r>
              <a:rPr lang="fi-FI" dirty="0" smtClean="0"/>
              <a:t>Karkaa psykiatriselta osastolta</a:t>
            </a:r>
          </a:p>
          <a:p>
            <a:r>
              <a:rPr lang="fi-FI" dirty="0" err="1" smtClean="0"/>
              <a:t>Satou</a:t>
            </a:r>
            <a:r>
              <a:rPr lang="fi-FI" dirty="0" smtClean="0"/>
              <a:t> estää toisen itsemurhayrityksen hyppäämällä itse</a:t>
            </a:r>
          </a:p>
          <a:p>
            <a:pPr lvl="1"/>
            <a:r>
              <a:rPr lang="fi-FI" dirty="0" smtClean="0"/>
              <a:t>Ottaen mallia tarinan aikana tehdystä pelistä</a:t>
            </a:r>
          </a:p>
          <a:p>
            <a:r>
              <a:rPr lang="fi-FI" dirty="0" smtClean="0"/>
              <a:t>Tekevät sopimuksen, ettei kumpikaan tapa itseään</a:t>
            </a:r>
          </a:p>
          <a:p>
            <a:r>
              <a:rPr lang="fi-FI" dirty="0" err="1" smtClean="0"/>
              <a:t>Misaki</a:t>
            </a:r>
            <a:r>
              <a:rPr lang="fi-FI" dirty="0" smtClean="0"/>
              <a:t> jatkaa yliopistoon, </a:t>
            </a:r>
            <a:r>
              <a:rPr lang="fi-FI" dirty="0" err="1" smtClean="0"/>
              <a:t>Satou</a:t>
            </a:r>
            <a:r>
              <a:rPr lang="fi-FI" dirty="0" smtClean="0"/>
              <a:t> jatkaa samanlaisena</a:t>
            </a:r>
          </a:p>
          <a:p>
            <a:r>
              <a:rPr lang="fi-FI" dirty="0" err="1" smtClean="0"/>
              <a:t>Satou</a:t>
            </a:r>
            <a:r>
              <a:rPr lang="fi-FI" dirty="0" smtClean="0"/>
              <a:t> tarinan oikea pelastajahahmo? </a:t>
            </a:r>
          </a:p>
          <a:p>
            <a:pPr lvl="1"/>
            <a:r>
              <a:rPr lang="fi-FI" dirty="0" err="1" smtClean="0"/>
              <a:t>Misaki</a:t>
            </a:r>
            <a:r>
              <a:rPr lang="fi-FI" dirty="0" smtClean="0"/>
              <a:t>, </a:t>
            </a:r>
            <a:r>
              <a:rPr lang="fi-FI" dirty="0" err="1" smtClean="0"/>
              <a:t>Yamazaki</a:t>
            </a:r>
            <a:r>
              <a:rPr lang="fi-FI" dirty="0" smtClean="0"/>
              <a:t> ja </a:t>
            </a:r>
            <a:r>
              <a:rPr lang="fi-FI" dirty="0" err="1" smtClean="0"/>
              <a:t>Senpai</a:t>
            </a:r>
            <a:endParaRPr lang="fi-FI"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doitformisaki.png"/>
          <p:cNvPicPr>
            <a:picLocks noGrp="1" noChangeAspect="1"/>
          </p:cNvPicPr>
          <p:nvPr>
            <p:ph idx="1"/>
          </p:nvPr>
        </p:nvPicPr>
        <p:blipFill>
          <a:blip r:embed="rId2"/>
          <a:stretch>
            <a:fillRect/>
          </a:stretch>
        </p:blipFill>
        <p:spPr>
          <a:xfrm>
            <a:off x="142846" y="142852"/>
            <a:ext cx="9001154" cy="642939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Kriittinen kuvaus Japanin yhteiskunnasta ja sen ongelmista</a:t>
            </a:r>
            <a:endParaRPr lang="fi-FI" dirty="0"/>
          </a:p>
        </p:txBody>
      </p:sp>
      <p:sp>
        <p:nvSpPr>
          <p:cNvPr id="3" name="Sisällön paikkamerkki 2"/>
          <p:cNvSpPr>
            <a:spLocks noGrp="1"/>
          </p:cNvSpPr>
          <p:nvPr>
            <p:ph idx="1"/>
          </p:nvPr>
        </p:nvSpPr>
        <p:spPr>
          <a:xfrm>
            <a:off x="457200" y="1600200"/>
            <a:ext cx="8229600" cy="4686320"/>
          </a:xfrm>
        </p:spPr>
        <p:txBody>
          <a:bodyPr>
            <a:normAutofit fontScale="92500" lnSpcReduction="10000"/>
          </a:bodyPr>
          <a:lstStyle/>
          <a:p>
            <a:r>
              <a:rPr lang="fi-FI" dirty="0" err="1" smtClean="0"/>
              <a:t>NEET/Hikikomori/Otaku/Freeter/Parasite</a:t>
            </a:r>
            <a:r>
              <a:rPr lang="fi-FI" dirty="0" smtClean="0"/>
              <a:t> single</a:t>
            </a:r>
          </a:p>
          <a:p>
            <a:r>
              <a:rPr lang="fi-FI" dirty="0" smtClean="0"/>
              <a:t>Avioliitot/Työelämä/Kotiäiteys</a:t>
            </a:r>
          </a:p>
          <a:p>
            <a:r>
              <a:rPr lang="fi-FI" b="1" dirty="0" smtClean="0"/>
              <a:t>Itsemurha</a:t>
            </a:r>
          </a:p>
          <a:p>
            <a:r>
              <a:rPr lang="fi-FI" dirty="0" err="1" smtClean="0"/>
              <a:t>Lolicon/Lapsiporno</a:t>
            </a:r>
            <a:endParaRPr lang="fi-FI" dirty="0" smtClean="0"/>
          </a:p>
          <a:p>
            <a:r>
              <a:rPr lang="fi-FI" dirty="0" err="1" smtClean="0"/>
              <a:t>Itseapuoppaat</a:t>
            </a:r>
            <a:endParaRPr lang="fi-FI" dirty="0" smtClean="0"/>
          </a:p>
          <a:p>
            <a:r>
              <a:rPr lang="fi-FI" dirty="0" smtClean="0"/>
              <a:t>MMORPG</a:t>
            </a:r>
          </a:p>
          <a:p>
            <a:r>
              <a:rPr lang="fi-FI" dirty="0" smtClean="0"/>
              <a:t>Pyramidihuijaukset</a:t>
            </a:r>
          </a:p>
          <a:p>
            <a:r>
              <a:rPr lang="fi-FI" dirty="0" smtClean="0"/>
              <a:t>Uskonlahkot</a:t>
            </a:r>
          </a:p>
          <a:p>
            <a:r>
              <a:rPr lang="fi-FI" dirty="0" err="1" smtClean="0"/>
              <a:t>Moe</a:t>
            </a:r>
            <a:endParaRPr lang="fi-FI"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Vahvin esittely</a:t>
            </a:r>
            <a:endParaRPr lang="fi-FI" dirty="0"/>
          </a:p>
        </p:txBody>
      </p:sp>
      <p:sp>
        <p:nvSpPr>
          <p:cNvPr id="3" name="Sisällön paikkamerkki 2"/>
          <p:cNvSpPr>
            <a:spLocks noGrp="1"/>
          </p:cNvSpPr>
          <p:nvPr>
            <p:ph idx="1"/>
          </p:nvPr>
        </p:nvSpPr>
        <p:spPr/>
        <p:txBody>
          <a:bodyPr/>
          <a:lstStyle/>
          <a:p>
            <a:r>
              <a:rPr lang="fi-FI" dirty="0" smtClean="0"/>
              <a:t>Japanilaista populaarikulttuurin harrastusta jo vuodesta 2001</a:t>
            </a:r>
          </a:p>
          <a:p>
            <a:r>
              <a:rPr lang="fi-FI" dirty="0" err="1" smtClean="0"/>
              <a:t>Animeblogaaja</a:t>
            </a:r>
            <a:r>
              <a:rPr lang="fi-FI" dirty="0" smtClean="0"/>
              <a:t> 2011 alkaen</a:t>
            </a:r>
          </a:p>
          <a:p>
            <a:pPr lvl="1"/>
            <a:r>
              <a:rPr lang="fi-FI" dirty="0" smtClean="0"/>
              <a:t>Katselukertoja  38 599</a:t>
            </a:r>
          </a:p>
          <a:p>
            <a:pPr lvl="1"/>
            <a:r>
              <a:rPr lang="fi-FI" dirty="0" smtClean="0"/>
              <a:t>Artikkeleita 94</a:t>
            </a:r>
          </a:p>
          <a:p>
            <a:r>
              <a:rPr lang="fi-FI" dirty="0" smtClean="0"/>
              <a:t>Katsottuja sarjoja yli 300</a:t>
            </a:r>
          </a:p>
          <a:p>
            <a:r>
              <a:rPr lang="fi-FI" dirty="0" smtClean="0"/>
              <a:t>Syntymävuosi 1987</a:t>
            </a:r>
          </a:p>
          <a:p>
            <a:r>
              <a:rPr lang="fi-FI" dirty="0" smtClean="0"/>
              <a:t>Diplomi-insinööri, </a:t>
            </a:r>
            <a:r>
              <a:rPr lang="fi-FI" dirty="0" err="1" smtClean="0"/>
              <a:t>KTM-opiskelija</a:t>
            </a:r>
            <a:endParaRPr lang="fi-FI" dirty="0" smtClean="0"/>
          </a:p>
          <a:p>
            <a:pPr>
              <a:buNone/>
            </a:pPr>
            <a:endParaRPr lang="fi-FI" dirty="0" smtClean="0"/>
          </a:p>
          <a:p>
            <a:endParaRPr lang="fi-FI" dirty="0" smtClean="0"/>
          </a:p>
          <a:p>
            <a:endParaRPr lang="fi-FI" dirty="0"/>
          </a:p>
        </p:txBody>
      </p:sp>
      <p:pic>
        <p:nvPicPr>
          <p:cNvPr id="4" name="Kuva 3" descr="1zn4byh.jpg"/>
          <p:cNvPicPr>
            <a:picLocks noChangeAspect="1"/>
          </p:cNvPicPr>
          <p:nvPr/>
        </p:nvPicPr>
        <p:blipFill>
          <a:blip r:embed="rId2"/>
          <a:stretch>
            <a:fillRect/>
          </a:stretch>
        </p:blipFill>
        <p:spPr>
          <a:xfrm>
            <a:off x="428596" y="2643182"/>
            <a:ext cx="3048000" cy="3048000"/>
          </a:xfrm>
          <a:prstGeom prst="rect">
            <a:avLst/>
          </a:prstGeom>
        </p:spPr>
      </p:pic>
      <p:cxnSp>
        <p:nvCxnSpPr>
          <p:cNvPr id="6" name="Suora yhdysviiva 5"/>
          <p:cNvCxnSpPr/>
          <p:nvPr/>
        </p:nvCxnSpPr>
        <p:spPr>
          <a:xfrm>
            <a:off x="4143372" y="3714752"/>
            <a:ext cx="357190" cy="158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Wikipedia</a:t>
            </a:r>
            <a:endParaRPr lang="fi-FI" dirty="0"/>
          </a:p>
        </p:txBody>
      </p:sp>
      <p:sp>
        <p:nvSpPr>
          <p:cNvPr id="3" name="Sisällön paikkamerkki 2"/>
          <p:cNvSpPr>
            <a:spLocks noGrp="1"/>
          </p:cNvSpPr>
          <p:nvPr>
            <p:ph idx="1"/>
          </p:nvPr>
        </p:nvSpPr>
        <p:spPr/>
        <p:txBody>
          <a:bodyPr>
            <a:normAutofit lnSpcReduction="10000"/>
          </a:bodyPr>
          <a:lstStyle/>
          <a:p>
            <a:pPr marL="342900" lvl="1" indent="-342900">
              <a:buFont typeface="Arial" pitchFamily="34" charset="0"/>
              <a:buChar char="•"/>
            </a:pPr>
            <a:r>
              <a:rPr lang="fi-FI" dirty="0" err="1" smtClean="0"/>
              <a:t>Ranobe/Kirja</a:t>
            </a:r>
            <a:r>
              <a:rPr lang="fi-FI" dirty="0" smtClean="0"/>
              <a:t> 2002</a:t>
            </a:r>
          </a:p>
          <a:p>
            <a:pPr lvl="1"/>
            <a:r>
              <a:rPr lang="fi-FI" dirty="0" err="1" smtClean="0"/>
              <a:t>Tatsuhiko</a:t>
            </a:r>
            <a:r>
              <a:rPr lang="fi-FI" dirty="0" smtClean="0"/>
              <a:t> </a:t>
            </a:r>
            <a:r>
              <a:rPr lang="fi-FI" dirty="0" err="1" smtClean="0"/>
              <a:t>Takamoto</a:t>
            </a:r>
            <a:r>
              <a:rPr lang="fi-FI" dirty="0" smtClean="0"/>
              <a:t>, s. 1978</a:t>
            </a:r>
          </a:p>
          <a:p>
            <a:pPr marL="342900" lvl="1" indent="-342900">
              <a:buFont typeface="Arial" pitchFamily="34" charset="0"/>
              <a:buChar char="•"/>
            </a:pPr>
            <a:r>
              <a:rPr lang="fi-FI" dirty="0" err="1" smtClean="0"/>
              <a:t>Manga</a:t>
            </a:r>
            <a:r>
              <a:rPr lang="fi-FI" dirty="0" smtClean="0"/>
              <a:t> 2004-2007</a:t>
            </a:r>
          </a:p>
          <a:p>
            <a:pPr lvl="1"/>
            <a:r>
              <a:rPr lang="fi-FI" dirty="0" err="1" smtClean="0"/>
              <a:t>Kendi</a:t>
            </a:r>
            <a:r>
              <a:rPr lang="fi-FI" dirty="0" smtClean="0"/>
              <a:t> </a:t>
            </a:r>
            <a:r>
              <a:rPr lang="fi-FI" dirty="0" err="1" smtClean="0"/>
              <a:t>Oiwa</a:t>
            </a:r>
            <a:endParaRPr lang="fi-FI" dirty="0" smtClean="0"/>
          </a:p>
          <a:p>
            <a:pPr lvl="1"/>
            <a:r>
              <a:rPr lang="fi-FI" dirty="0" smtClean="0"/>
              <a:t>Hyvä piirrostyyli, tarina ei niinkään</a:t>
            </a:r>
          </a:p>
          <a:p>
            <a:pPr marL="342900" lvl="1" indent="-342900">
              <a:buFont typeface="Arial" pitchFamily="34" charset="0"/>
              <a:buChar char="•"/>
            </a:pPr>
            <a:r>
              <a:rPr lang="fi-FI" dirty="0" err="1" smtClean="0"/>
              <a:t>Anime</a:t>
            </a:r>
            <a:r>
              <a:rPr lang="fi-FI" dirty="0" smtClean="0"/>
              <a:t> 2006</a:t>
            </a:r>
          </a:p>
          <a:p>
            <a:pPr lvl="1"/>
            <a:r>
              <a:rPr lang="fi-FI" dirty="0" err="1" smtClean="0"/>
              <a:t>Gonzo</a:t>
            </a:r>
            <a:endParaRPr lang="fi-FI" dirty="0" smtClean="0"/>
          </a:p>
          <a:p>
            <a:pPr lvl="1"/>
            <a:r>
              <a:rPr lang="fi-FI" dirty="0" smtClean="0"/>
              <a:t>Keskinkertainen teos. Huono animaatio, erinomainen soundtrack</a:t>
            </a:r>
          </a:p>
          <a:p>
            <a:pPr>
              <a:buNone/>
            </a:pPr>
            <a:endParaRPr lang="fi-FI" dirty="0" smtClean="0"/>
          </a:p>
          <a:p>
            <a:pPr lvl="1">
              <a:buNone/>
            </a:pPr>
            <a:endParaRPr lang="fi-F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Poikkeavat suuresti toisistaan</a:t>
            </a:r>
            <a:endParaRPr lang="fi-FI" dirty="0"/>
          </a:p>
        </p:txBody>
      </p:sp>
      <p:sp>
        <p:nvSpPr>
          <p:cNvPr id="3" name="Sisällön paikkamerkki 2"/>
          <p:cNvSpPr>
            <a:spLocks noGrp="1"/>
          </p:cNvSpPr>
          <p:nvPr>
            <p:ph idx="1"/>
          </p:nvPr>
        </p:nvSpPr>
        <p:spPr/>
        <p:txBody>
          <a:bodyPr/>
          <a:lstStyle/>
          <a:p>
            <a:r>
              <a:rPr lang="fi-FI" dirty="0" smtClean="0"/>
              <a:t>Hahmoja lisätty, muutettu tai poistettu</a:t>
            </a:r>
          </a:p>
          <a:p>
            <a:r>
              <a:rPr lang="fi-FI" dirty="0" err="1" smtClean="0"/>
              <a:t>Animessa</a:t>
            </a:r>
            <a:r>
              <a:rPr lang="fi-FI" dirty="0" smtClean="0"/>
              <a:t> ja </a:t>
            </a:r>
            <a:r>
              <a:rPr lang="fi-FI" dirty="0" err="1" smtClean="0"/>
              <a:t>mangassa</a:t>
            </a:r>
            <a:r>
              <a:rPr lang="fi-FI" dirty="0" smtClean="0"/>
              <a:t> romanssia</a:t>
            </a:r>
          </a:p>
          <a:p>
            <a:r>
              <a:rPr lang="fi-FI" dirty="0" smtClean="0"/>
              <a:t>Samat pääteemat ja kohtaukset/dialogit kuitenkin toistuvat</a:t>
            </a:r>
          </a:p>
          <a:p>
            <a:pPr lvl="1"/>
            <a:r>
              <a:rPr lang="fi-FI" dirty="0" smtClean="0"/>
              <a:t>Vaikkakin eri järjestyksessä tai jopa eri hahmoilla</a:t>
            </a:r>
          </a:p>
          <a:p>
            <a:r>
              <a:rPr lang="fi-FI" dirty="0" err="1" smtClean="0"/>
              <a:t>Animea</a:t>
            </a:r>
            <a:r>
              <a:rPr lang="fi-FI" dirty="0" smtClean="0"/>
              <a:t> ja </a:t>
            </a:r>
            <a:r>
              <a:rPr lang="fi-FI" dirty="0" err="1" smtClean="0"/>
              <a:t>mangaa</a:t>
            </a:r>
            <a:r>
              <a:rPr lang="fi-FI" dirty="0" smtClean="0"/>
              <a:t> hillitty</a:t>
            </a:r>
          </a:p>
          <a:p>
            <a:pPr lvl="1"/>
            <a:r>
              <a:rPr lang="fi-FI" dirty="0" smtClean="0"/>
              <a:t>Lapsiporno, huumeet, väkivalta, uskonto, kritiikki psykiatriaa ja aikuisia kohtaan</a:t>
            </a:r>
            <a:endParaRPr lang="fi-F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Aikaisempi kirjallisuus</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Jari Lehtinen: </a:t>
            </a:r>
            <a:r>
              <a:rPr lang="fi-FI" dirty="0" err="1" smtClean="0"/>
              <a:t>Animen</a:t>
            </a:r>
            <a:r>
              <a:rPr lang="fi-FI" dirty="0" smtClean="0"/>
              <a:t> Aika &amp; </a:t>
            </a:r>
            <a:r>
              <a:rPr lang="fi-FI" dirty="0" err="1" smtClean="0"/>
              <a:t>Anime-lehti</a:t>
            </a:r>
            <a:r>
              <a:rPr lang="fi-FI" dirty="0" smtClean="0"/>
              <a:t>:</a:t>
            </a:r>
          </a:p>
          <a:p>
            <a:pPr lvl="1"/>
            <a:r>
              <a:rPr lang="fi-FI" dirty="0" err="1" smtClean="0"/>
              <a:t>Otakukulttuurin</a:t>
            </a:r>
            <a:r>
              <a:rPr lang="fi-FI" dirty="0" smtClean="0"/>
              <a:t> kuvausta</a:t>
            </a:r>
          </a:p>
          <a:p>
            <a:pPr lvl="1"/>
            <a:r>
              <a:rPr lang="fi-FI" dirty="0" err="1" smtClean="0"/>
              <a:t>Manga</a:t>
            </a:r>
            <a:r>
              <a:rPr lang="fi-FI" dirty="0" smtClean="0"/>
              <a:t> on loistava, mutta valitettavasti </a:t>
            </a:r>
            <a:r>
              <a:rPr lang="fi-FI" dirty="0" err="1" smtClean="0"/>
              <a:t>animeversio</a:t>
            </a:r>
            <a:r>
              <a:rPr lang="fi-FI" dirty="0" smtClean="0"/>
              <a:t> jättää toivomisen varaan</a:t>
            </a:r>
          </a:p>
          <a:p>
            <a:pPr lvl="1"/>
            <a:r>
              <a:rPr lang="fi-FI" dirty="0" smtClean="0"/>
              <a:t>Vaikuttavimmillaan </a:t>
            </a:r>
            <a:r>
              <a:rPr lang="fi-FI" dirty="0" err="1" smtClean="0"/>
              <a:t>anime</a:t>
            </a:r>
            <a:r>
              <a:rPr lang="fi-FI" dirty="0" smtClean="0"/>
              <a:t> on kuvittaessaan </a:t>
            </a:r>
            <a:r>
              <a:rPr lang="fi-FI" dirty="0" err="1" smtClean="0"/>
              <a:t>otakun</a:t>
            </a:r>
            <a:r>
              <a:rPr lang="fi-FI" dirty="0" smtClean="0"/>
              <a:t> illuusiota. Ei, </a:t>
            </a:r>
            <a:r>
              <a:rPr lang="fi-FI" dirty="0" err="1" smtClean="0"/>
              <a:t>Misaki</a:t>
            </a:r>
            <a:r>
              <a:rPr lang="fi-FI" dirty="0" smtClean="0"/>
              <a:t> koskaan saavu oma-aloitteisesti ovelle pelastamaan </a:t>
            </a:r>
            <a:r>
              <a:rPr lang="fi-FI" dirty="0" err="1" smtClean="0"/>
              <a:t>Satou-kunia</a:t>
            </a:r>
            <a:r>
              <a:rPr lang="fi-FI" dirty="0" smtClean="0"/>
              <a:t>. Tämän pitää itse uskaltaa astua ovestaan ulos.</a:t>
            </a:r>
          </a:p>
          <a:p>
            <a:r>
              <a:rPr lang="fi-FI" dirty="0" smtClean="0"/>
              <a:t>Petteri Uusitalo: </a:t>
            </a:r>
            <a:r>
              <a:rPr lang="fi-FI" dirty="0" err="1" smtClean="0"/>
              <a:t>blogi</a:t>
            </a:r>
            <a:r>
              <a:rPr lang="fi-FI" dirty="0" smtClean="0"/>
              <a:t>:</a:t>
            </a:r>
          </a:p>
          <a:p>
            <a:pPr lvl="1"/>
            <a:r>
              <a:rPr lang="fi-FI" dirty="0" smtClean="0"/>
              <a:t>Hikikomerossa elävästä nörtistä kertova, julman realistinen toisiksi paras </a:t>
            </a:r>
            <a:r>
              <a:rPr lang="fi-FI" dirty="0" err="1" smtClean="0"/>
              <a:t>otakuista</a:t>
            </a:r>
            <a:r>
              <a:rPr lang="fi-FI" dirty="0" smtClean="0"/>
              <a:t> kertova </a:t>
            </a:r>
            <a:r>
              <a:rPr lang="fi-FI" dirty="0" err="1" smtClean="0"/>
              <a:t>manga</a:t>
            </a:r>
            <a:endParaRPr lang="fi-FI" dirty="0" smtClean="0"/>
          </a:p>
          <a:p>
            <a:pPr lvl="1"/>
            <a:endParaRPr lang="fi-FI" dirty="0" smtClean="0"/>
          </a:p>
          <a:p>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9644</TotalTime>
  <Words>1392</Words>
  <Application>Microsoft Office PowerPoint</Application>
  <PresentationFormat>Näytössä katseltava diaesitys (4:3)</PresentationFormat>
  <Paragraphs>228</Paragraphs>
  <Slides>44</Slides>
  <Notes>3</Notes>
  <HiddenSlides>0</HiddenSlides>
  <MMClips>0</MMClips>
  <ScaleCrop>false</ScaleCrop>
  <HeadingPairs>
    <vt:vector size="4" baseType="variant">
      <vt:variant>
        <vt:lpstr>Teema</vt:lpstr>
      </vt:variant>
      <vt:variant>
        <vt:i4>1</vt:i4>
      </vt:variant>
      <vt:variant>
        <vt:lpstr>Dian otsikot</vt:lpstr>
      </vt:variant>
      <vt:variant>
        <vt:i4>44</vt:i4>
      </vt:variant>
    </vt:vector>
  </HeadingPairs>
  <TitlesOfParts>
    <vt:vector size="45" baseType="lpstr">
      <vt:lpstr>Office-teema</vt:lpstr>
      <vt:lpstr>Welcome to NHK – aikamme anime</vt:lpstr>
      <vt:lpstr>Miksi Welcome to NHK on niin suosittu?</vt:lpstr>
      <vt:lpstr>Fanikäännös Finnchanissa</vt:lpstr>
      <vt:lpstr>Samankaltaista animea?</vt:lpstr>
      <vt:lpstr>Kriittinen kuvaus Japanin yhteiskunnasta ja sen ongelmista</vt:lpstr>
      <vt:lpstr>Vahvin esittely</vt:lpstr>
      <vt:lpstr>Wikipedia</vt:lpstr>
      <vt:lpstr>Poikkeavat suuresti toisistaan</vt:lpstr>
      <vt:lpstr>Aikaisempi kirjallisuus</vt:lpstr>
      <vt:lpstr>Dia 10</vt:lpstr>
      <vt:lpstr>Mistä NHK:sta on oikeasti kysymys?</vt:lpstr>
      <vt:lpstr>Tiivistetty juoni</vt:lpstr>
      <vt:lpstr>Syöpä joka tappaa yhteiskunnan</vt:lpstr>
      <vt:lpstr>Hikikomori</vt:lpstr>
      <vt:lpstr>Hikikomori</vt:lpstr>
      <vt:lpstr>Japanin työelämä ja avioliitot</vt:lpstr>
      <vt:lpstr>Dia 17</vt:lpstr>
      <vt:lpstr>Lolicon/Lapsiporno</vt:lpstr>
      <vt:lpstr>Hypermasturbaatio</vt:lpstr>
      <vt:lpstr>MMORPG</vt:lpstr>
      <vt:lpstr>Itseapu- ja parannusoppaat</vt:lpstr>
      <vt:lpstr>Itseapu- ja parannusoppaat</vt:lpstr>
      <vt:lpstr>Pyramidihuijaukset</vt:lpstr>
      <vt:lpstr>Uskonlahkot</vt:lpstr>
      <vt:lpstr>Itsemurha</vt:lpstr>
      <vt:lpstr>Itsemurha</vt:lpstr>
      <vt:lpstr>Dia 27</vt:lpstr>
      <vt:lpstr>Itsemurhasaari</vt:lpstr>
      <vt:lpstr>Moe</vt:lpstr>
      <vt:lpstr>Moe-elementit</vt:lpstr>
      <vt:lpstr>misaki misaki MISAKI ;___;</vt:lpstr>
      <vt:lpstr>Satou</vt:lpstr>
      <vt:lpstr>Satou</vt:lpstr>
      <vt:lpstr>Yamazaki</vt:lpstr>
      <vt:lpstr>Misaki</vt:lpstr>
      <vt:lpstr>Misaki</vt:lpstr>
      <vt:lpstr>Ranoben alkusanat</vt:lpstr>
      <vt:lpstr>Dia 38</vt:lpstr>
      <vt:lpstr>Dia 39</vt:lpstr>
      <vt:lpstr>Miksi on kärsimystä?</vt:lpstr>
      <vt:lpstr>Rikos ja Rangaistus</vt:lpstr>
      <vt:lpstr>Rikos ja Rangaistus</vt:lpstr>
      <vt:lpstr>Loppu</vt:lpstr>
      <vt:lpstr>Dia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Joonas</dc:creator>
  <cp:lastModifiedBy>Joonas</cp:lastModifiedBy>
  <cp:revision>431</cp:revision>
  <dcterms:created xsi:type="dcterms:W3CDTF">2012-05-23T17:00:12Z</dcterms:created>
  <dcterms:modified xsi:type="dcterms:W3CDTF">2012-06-08T10:24:33Z</dcterms:modified>
</cp:coreProperties>
</file>