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9" r:id="rId4"/>
    <p:sldId id="260" r:id="rId5"/>
    <p:sldId id="279" r:id="rId6"/>
    <p:sldId id="278" r:id="rId7"/>
    <p:sldId id="302" r:id="rId8"/>
    <p:sldId id="282" r:id="rId9"/>
    <p:sldId id="281" r:id="rId10"/>
    <p:sldId id="290" r:id="rId11"/>
    <p:sldId id="266" r:id="rId12"/>
    <p:sldId id="267" r:id="rId13"/>
    <p:sldId id="275" r:id="rId14"/>
    <p:sldId id="288" r:id="rId15"/>
    <p:sldId id="295" r:id="rId16"/>
    <p:sldId id="289" r:id="rId17"/>
    <p:sldId id="287" r:id="rId18"/>
    <p:sldId id="284" r:id="rId19"/>
    <p:sldId id="285" r:id="rId20"/>
    <p:sldId id="292" r:id="rId21"/>
    <p:sldId id="270" r:id="rId22"/>
    <p:sldId id="273" r:id="rId23"/>
    <p:sldId id="271" r:id="rId24"/>
    <p:sldId id="272" r:id="rId25"/>
    <p:sldId id="261" r:id="rId26"/>
    <p:sldId id="291" r:id="rId27"/>
    <p:sldId id="277" r:id="rId28"/>
    <p:sldId id="262" r:id="rId29"/>
    <p:sldId id="263" r:id="rId30"/>
    <p:sldId id="264" r:id="rId31"/>
    <p:sldId id="265" r:id="rId32"/>
    <p:sldId id="293" r:id="rId33"/>
    <p:sldId id="304" r:id="rId34"/>
    <p:sldId id="305" r:id="rId35"/>
    <p:sldId id="299" r:id="rId36"/>
    <p:sldId id="298" r:id="rId37"/>
    <p:sldId id="308" r:id="rId38"/>
    <p:sldId id="301" r:id="rId39"/>
    <p:sldId id="303" r:id="rId40"/>
    <p:sldId id="306" r:id="rId41"/>
    <p:sldId id="307" r:id="rId42"/>
    <p:sldId id="274" r:id="rId4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F191A"/>
    <a:srgbClr val="FDCFED"/>
    <a:srgbClr val="D60093"/>
    <a:srgbClr val="FB9BD9"/>
    <a:srgbClr val="660033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>
        <p:scale>
          <a:sx n="76" d="100"/>
          <a:sy n="76" d="100"/>
        </p:scale>
        <p:origin x="-1998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3" y="0"/>
            <a:ext cx="9143867" cy="619125"/>
            <a:chOff x="133" y="0"/>
            <a:chExt cx="9143867" cy="619125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3" y="0"/>
              <a:ext cx="3810000" cy="6191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10133" y="0"/>
              <a:ext cx="3810000" cy="619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0004"/>
            <a:stretch/>
          </p:blipFill>
          <p:spPr>
            <a:xfrm>
              <a:off x="7620133" y="0"/>
              <a:ext cx="1523867" cy="61912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3" y="0"/>
            <a:ext cx="9143867" cy="619125"/>
            <a:chOff x="133" y="0"/>
            <a:chExt cx="9143867" cy="619125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3" y="0"/>
              <a:ext cx="3810000" cy="6191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10133" y="0"/>
              <a:ext cx="3810000" cy="619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0004"/>
            <a:stretch/>
          </p:blipFill>
          <p:spPr>
            <a:xfrm>
              <a:off x="7620133" y="0"/>
              <a:ext cx="1523867" cy="61912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8C69B-0C33-49B0-A0F2-37F065707874}" type="datetimeFigureOut">
              <a:rPr lang="fi-FI" smtClean="0"/>
              <a:pPr/>
              <a:t>13.2.2013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C3BD9-02A2-4F7F-BC88-142F53776081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66"/>
          </a:solidFill>
          <a:latin typeface="Hobo St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003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6600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6600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6600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6600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oonas\Documents\blog\Esitys\hidamari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Joonas\Documents\blog\Esitys\jossirakku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Joonas\Documents\blog\Esitys\mashimaro.mp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9.jpeg"/><Relationship Id="rId18" Type="http://schemas.openxmlformats.org/officeDocument/2006/relationships/image" Target="../media/image73.jpeg"/><Relationship Id="rId3" Type="http://schemas.openxmlformats.org/officeDocument/2006/relationships/image" Target="../media/image60.jpeg"/><Relationship Id="rId21" Type="http://schemas.openxmlformats.org/officeDocument/2006/relationships/image" Target="../media/image76.jpeg"/><Relationship Id="rId7" Type="http://schemas.openxmlformats.org/officeDocument/2006/relationships/image" Target="../media/image64.jpeg"/><Relationship Id="rId12" Type="http://schemas.openxmlformats.org/officeDocument/2006/relationships/image" Target="../media/image68.jpeg"/><Relationship Id="rId17" Type="http://schemas.openxmlformats.org/officeDocument/2006/relationships/image" Target="../media/image72.jpeg"/><Relationship Id="rId2" Type="http://schemas.openxmlformats.org/officeDocument/2006/relationships/image" Target="../media/image59.jpeg"/><Relationship Id="rId16" Type="http://schemas.openxmlformats.org/officeDocument/2006/relationships/image" Target="../media/image71.jpe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52.jpeg"/><Relationship Id="rId5" Type="http://schemas.openxmlformats.org/officeDocument/2006/relationships/image" Target="../media/image62.jpeg"/><Relationship Id="rId15" Type="http://schemas.openxmlformats.org/officeDocument/2006/relationships/image" Target="../media/image36.jpeg"/><Relationship Id="rId23" Type="http://schemas.openxmlformats.org/officeDocument/2006/relationships/image" Target="../media/image78.jpeg"/><Relationship Id="rId10" Type="http://schemas.openxmlformats.org/officeDocument/2006/relationships/image" Target="../media/image67.jpeg"/><Relationship Id="rId19" Type="http://schemas.openxmlformats.org/officeDocument/2006/relationships/image" Target="../media/image74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0.jpeg"/><Relationship Id="rId22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i-FI" sz="9600" dirty="0" smtClean="0">
                <a:latin typeface="Tw Cen MT Condensed Extra Bold" pitchFamily="34" charset="0"/>
              </a:rPr>
              <a:t>4girls1club</a:t>
            </a:r>
            <a:endParaRPr lang="fi-FI" sz="9600" dirty="0">
              <a:latin typeface="Tw Cen MT Condensed Extra Bold" pitchFamily="34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Muuan Vahvin</a:t>
            </a:r>
          </a:p>
          <a:p>
            <a:r>
              <a:rPr lang="fi-FI" dirty="0" smtClean="0"/>
              <a:t>17.2.2013</a:t>
            </a:r>
          </a:p>
          <a:p>
            <a:r>
              <a:rPr lang="fi-FI" dirty="0" err="1" smtClean="0"/>
              <a:t>Desucon</a:t>
            </a:r>
            <a:r>
              <a:rPr lang="fi-FI" dirty="0" smtClean="0"/>
              <a:t> </a:t>
            </a:r>
            <a:r>
              <a:rPr lang="fi-FI" dirty="0" err="1" smtClean="0"/>
              <a:t>Frostbite</a:t>
            </a:r>
            <a:r>
              <a:rPr lang="fi-FI" dirty="0" smtClean="0"/>
              <a:t>, Lahti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TMA-versiot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42916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Lucky Star &amp; K-ON</a:t>
            </a:r>
            <a:endParaRPr lang="fi-FI" dirty="0"/>
          </a:p>
        </p:txBody>
      </p:sp>
      <p:pic>
        <p:nvPicPr>
          <p:cNvPr id="48130" name="Picture 2" descr="http://www.destructoid.com/elephant/ul/17756-noscale-kuro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71678"/>
            <a:ext cx="4269017" cy="2870914"/>
          </a:xfrm>
          <a:prstGeom prst="rect">
            <a:avLst/>
          </a:prstGeom>
          <a:noFill/>
        </p:spPr>
      </p:pic>
      <p:pic>
        <p:nvPicPr>
          <p:cNvPr id="48132" name="Picture 4" descr="http://x82.xanga.com/c2ef5a4157733256066394/b2036707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876"/>
            <a:ext cx="4567782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Moe-shittiä</a:t>
            </a:r>
            <a:r>
              <a:rPr lang="fi-FI" dirty="0" smtClean="0"/>
              <a:t>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1"/>
            <a:ext cx="7472386" cy="685791"/>
          </a:xfrm>
        </p:spPr>
        <p:txBody>
          <a:bodyPr>
            <a:normAutofit fontScale="62500" lnSpcReduction="20000"/>
          </a:bodyPr>
          <a:lstStyle/>
          <a:p>
            <a:r>
              <a:rPr lang="fi-FI" dirty="0" err="1" smtClean="0"/>
              <a:t>Anime</a:t>
            </a:r>
            <a:r>
              <a:rPr lang="fi-FI" dirty="0" smtClean="0"/>
              <a:t> on aina ollut söpöä</a:t>
            </a:r>
          </a:p>
          <a:p>
            <a:pPr>
              <a:buNone/>
            </a:pPr>
            <a:r>
              <a:rPr lang="fi-FI" dirty="0" smtClean="0"/>
              <a:t> </a:t>
            </a:r>
            <a:endParaRPr lang="fi-FI" dirty="0"/>
          </a:p>
        </p:txBody>
      </p:sp>
      <p:pic>
        <p:nvPicPr>
          <p:cNvPr id="1026" name="Picture 2" descr="Princess minky momo Carto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00240"/>
            <a:ext cx="2857520" cy="3546134"/>
          </a:xfrm>
          <a:prstGeom prst="rect">
            <a:avLst/>
          </a:prstGeom>
          <a:noFill/>
        </p:spPr>
      </p:pic>
      <p:pic>
        <p:nvPicPr>
          <p:cNvPr id="1028" name="Picture 4" descr="http://cartoon-excellence.com/wp-content/uploads/2012/10/foto_sailor_moon_Wallpa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928801"/>
            <a:ext cx="4786346" cy="3589759"/>
          </a:xfrm>
          <a:prstGeom prst="rect">
            <a:avLst/>
          </a:prstGeom>
          <a:noFill/>
        </p:spPr>
      </p:pic>
      <p:sp>
        <p:nvSpPr>
          <p:cNvPr id="6" name="Tekstikehys 5"/>
          <p:cNvSpPr txBox="1"/>
          <p:nvPr/>
        </p:nvSpPr>
        <p:spPr>
          <a:xfrm>
            <a:off x="1357290" y="5643578"/>
            <a:ext cx="168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80-luvun </a:t>
            </a:r>
            <a:r>
              <a:rPr lang="fi-FI" dirty="0" err="1" smtClean="0"/>
              <a:t>lolicon</a:t>
            </a:r>
            <a:endParaRPr lang="fi-FI" dirty="0"/>
          </a:p>
        </p:txBody>
      </p:sp>
      <p:sp>
        <p:nvSpPr>
          <p:cNvPr id="7" name="Tekstikehys 6"/>
          <p:cNvSpPr txBox="1"/>
          <p:nvPr/>
        </p:nvSpPr>
        <p:spPr>
          <a:xfrm>
            <a:off x="5214942" y="5572140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90-luvun </a:t>
            </a:r>
            <a:r>
              <a:rPr lang="fi-FI" dirty="0" err="1" smtClean="0"/>
              <a:t>bishoujot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14282" y="500042"/>
            <a:ext cx="8929718" cy="542915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00-luvun ”</a:t>
            </a:r>
            <a:r>
              <a:rPr lang="fi-FI" dirty="0" err="1" smtClean="0"/>
              <a:t>moetyyli</a:t>
            </a:r>
            <a:r>
              <a:rPr lang="fi-FI" dirty="0" smtClean="0"/>
              <a:t>” jotain näiden kahden välistä</a:t>
            </a:r>
            <a:endParaRPr lang="fi-FI" dirty="0"/>
          </a:p>
        </p:txBody>
      </p:sp>
      <p:pic>
        <p:nvPicPr>
          <p:cNvPr id="25602" name="Picture 2" descr="http://images5.fanpop.com/image/photos/28300000/K-ON-anime-28342357-1280-9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71546"/>
            <a:ext cx="6000792" cy="4503175"/>
          </a:xfrm>
          <a:prstGeom prst="rect">
            <a:avLst/>
          </a:prstGeom>
          <a:noFill/>
        </p:spPr>
      </p:pic>
      <p:sp>
        <p:nvSpPr>
          <p:cNvPr id="6" name="Sisällön paikkamerkki 2"/>
          <p:cNvSpPr txBox="1">
            <a:spLocks/>
          </p:cNvSpPr>
          <p:nvPr/>
        </p:nvSpPr>
        <p:spPr>
          <a:xfrm>
            <a:off x="214282" y="5572140"/>
            <a:ext cx="8929718" cy="5429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10-luvulla ???</a:t>
            </a: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Anime</a:t>
            </a:r>
            <a:r>
              <a:rPr lang="fi-FI" dirty="0" smtClean="0"/>
              <a:t> on </a:t>
            </a:r>
            <a:r>
              <a:rPr lang="fi-FI" dirty="0" err="1" smtClean="0"/>
              <a:t>kawaii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Liittyy yhteisökulttuureihin</a:t>
            </a:r>
          </a:p>
          <a:p>
            <a:r>
              <a:rPr lang="fi-FI" dirty="0" err="1" smtClean="0"/>
              <a:t>Takeo</a:t>
            </a:r>
            <a:r>
              <a:rPr lang="fi-FI" dirty="0" smtClean="0"/>
              <a:t> </a:t>
            </a:r>
            <a:r>
              <a:rPr lang="fi-FI" dirty="0" err="1" smtClean="0"/>
              <a:t>Doi</a:t>
            </a:r>
            <a:r>
              <a:rPr lang="fi-FI" dirty="0" smtClean="0"/>
              <a:t>, </a:t>
            </a:r>
            <a:r>
              <a:rPr lang="fi-FI" dirty="0" err="1" smtClean="0"/>
              <a:t>Amae-termi</a:t>
            </a:r>
            <a:endParaRPr lang="fi-FI" dirty="0" smtClean="0"/>
          </a:p>
          <a:p>
            <a:pPr lvl="1"/>
            <a:r>
              <a:rPr lang="fi-FI" dirty="0" smtClean="0"/>
              <a:t>Lapsekkuudella ilmaistaan riippuvuutta ja läheisyyttä</a:t>
            </a:r>
          </a:p>
          <a:p>
            <a:r>
              <a:rPr lang="fi-FI" dirty="0" smtClean="0"/>
              <a:t>Aina ollut osa kaikkea </a:t>
            </a:r>
            <a:r>
              <a:rPr lang="fi-FI" dirty="0" err="1" smtClean="0"/>
              <a:t>animea</a:t>
            </a:r>
            <a:r>
              <a:rPr lang="fi-FI" dirty="0" smtClean="0"/>
              <a:t> ja koko japanilaista kulttuuria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Ei juonta?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4girls1club-sarjat eivät noudata länsimaista tarinankerrontaa</a:t>
            </a:r>
          </a:p>
          <a:p>
            <a:r>
              <a:rPr lang="fi-FI" dirty="0" smtClean="0"/>
              <a:t>Tarinankerronnassa ei ole konfliktia</a:t>
            </a:r>
          </a:p>
          <a:p>
            <a:pPr lvl="1"/>
            <a:r>
              <a:rPr lang="fi-FI" dirty="0" smtClean="0"/>
              <a:t>”Tylsää”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oonas\Documents\blog\Esitys\the-significance-of-plot-without-conflict_tiedostot\o0cbw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429124" cy="6215082"/>
          </a:xfrm>
          <a:prstGeom prst="rect">
            <a:avLst/>
          </a:prstGeom>
          <a:noFill/>
        </p:spPr>
      </p:pic>
      <p:pic>
        <p:nvPicPr>
          <p:cNvPr id="3" name="Picture 2" descr="C:\Users\Joonas\Documents\blog\Esitys\the-significance-of-plot-without-conflict_tiedostot\33thvyv.png"/>
          <p:cNvPicPr>
            <a:picLocks noChangeAspect="1" noChangeArrowheads="1"/>
          </p:cNvPicPr>
          <p:nvPr/>
        </p:nvPicPr>
        <p:blipFill rotWithShape="1">
          <a:blip r:embed="rId3"/>
          <a:srcRect l="5974" t="1999" r="5212" b="2083"/>
          <a:stretch/>
        </p:blipFill>
        <p:spPr bwMode="auto">
          <a:xfrm>
            <a:off x="5508104" y="1"/>
            <a:ext cx="282170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123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Kishoutenketsu</a:t>
            </a:r>
            <a:r>
              <a:rPr lang="fi-FI" dirty="0" smtClean="0"/>
              <a:t> (</a:t>
            </a:r>
            <a:r>
              <a:rPr lang="ja-JP" altLang="fi-FI" dirty="0" smtClean="0"/>
              <a:t>起承転結</a:t>
            </a:r>
            <a:r>
              <a:rPr lang="fi-FI" altLang="ja-JP" dirty="0" smtClean="0"/>
              <a:t>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Esittely, '</a:t>
            </a:r>
            <a:r>
              <a:rPr lang="fi-FI" dirty="0" err="1" smtClean="0"/>
              <a:t>kiku</a:t>
            </a:r>
            <a:r>
              <a:rPr lang="fi-FI" dirty="0" smtClean="0"/>
              <a:t>' (</a:t>
            </a:r>
            <a:r>
              <a:rPr lang="ja-JP" altLang="fi-FI" dirty="0" smtClean="0"/>
              <a:t>起句</a:t>
            </a:r>
            <a:r>
              <a:rPr lang="fi-FI" altLang="ja-JP" dirty="0" smtClean="0"/>
              <a:t>)</a:t>
            </a:r>
          </a:p>
          <a:p>
            <a:r>
              <a:rPr lang="fi-FI" dirty="0" smtClean="0"/>
              <a:t>Kehitys, '</a:t>
            </a:r>
            <a:r>
              <a:rPr lang="fi-FI" dirty="0" err="1" smtClean="0"/>
              <a:t>shōku</a:t>
            </a:r>
            <a:r>
              <a:rPr lang="fi-FI" dirty="0" smtClean="0"/>
              <a:t>' (</a:t>
            </a:r>
            <a:r>
              <a:rPr lang="ja-JP" altLang="fi-FI" dirty="0" smtClean="0"/>
              <a:t>承句</a:t>
            </a:r>
            <a:r>
              <a:rPr lang="fi-FI" altLang="ja-JP" dirty="0" smtClean="0"/>
              <a:t>)</a:t>
            </a:r>
          </a:p>
          <a:p>
            <a:r>
              <a:rPr lang="fi-FI" altLang="ja-JP" dirty="0" smtClean="0"/>
              <a:t>Uusi yllättävä asia</a:t>
            </a:r>
            <a:r>
              <a:rPr lang="fi-FI" dirty="0" smtClean="0"/>
              <a:t>, '</a:t>
            </a:r>
            <a:r>
              <a:rPr lang="fi-FI" dirty="0" err="1" smtClean="0"/>
              <a:t>tenku</a:t>
            </a:r>
            <a:r>
              <a:rPr lang="fi-FI" dirty="0" smtClean="0"/>
              <a:t>' (</a:t>
            </a:r>
            <a:r>
              <a:rPr lang="ja-JP" altLang="fi-FI" dirty="0" smtClean="0"/>
              <a:t>転句</a:t>
            </a:r>
            <a:r>
              <a:rPr lang="fi-FI" altLang="ja-JP" dirty="0" smtClean="0"/>
              <a:t>)</a:t>
            </a:r>
          </a:p>
          <a:p>
            <a:r>
              <a:rPr lang="fi-FI" dirty="0" smtClean="0"/>
              <a:t>Päätös, '</a:t>
            </a:r>
            <a:r>
              <a:rPr lang="fi-FI" dirty="0" err="1" smtClean="0"/>
              <a:t>kekku</a:t>
            </a:r>
            <a:r>
              <a:rPr lang="fi-FI" dirty="0" smtClean="0"/>
              <a:t>' (</a:t>
            </a:r>
            <a:r>
              <a:rPr lang="ja-JP" altLang="fi-FI" dirty="0" smtClean="0"/>
              <a:t>結句</a:t>
            </a:r>
            <a:r>
              <a:rPr lang="fi-FI" altLang="ja-JP" dirty="0" smtClean="0"/>
              <a:t>)</a:t>
            </a:r>
          </a:p>
          <a:p>
            <a:endParaRPr lang="fi-FI" dirty="0" smtClean="0"/>
          </a:p>
          <a:p>
            <a:r>
              <a:rPr lang="fi-FI" dirty="0" smtClean="0"/>
              <a:t>(</a:t>
            </a:r>
            <a:r>
              <a:rPr lang="fi-FI" dirty="0" err="1" smtClean="0"/>
              <a:t>vs</a:t>
            </a:r>
            <a:r>
              <a:rPr lang="fi-FI" dirty="0" smtClean="0"/>
              <a:t> Esittely, konflikti, </a:t>
            </a:r>
            <a:r>
              <a:rPr lang="fi-FI" b="1" dirty="0" smtClean="0"/>
              <a:t>ratkaisu</a:t>
            </a:r>
            <a:r>
              <a:rPr lang="fi-FI" dirty="0" smtClean="0"/>
              <a:t>)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Miten 4girls1club-sarjat toimivat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Sarjat 4koma-tyylisiä</a:t>
            </a:r>
          </a:p>
          <a:p>
            <a:r>
              <a:rPr lang="fi-FI" dirty="0" smtClean="0"/>
              <a:t>4komaa</a:t>
            </a:r>
          </a:p>
          <a:p>
            <a:pPr lvl="1"/>
            <a:r>
              <a:rPr lang="fi-FI" dirty="0" smtClean="0"/>
              <a:t>Lucky Star, </a:t>
            </a:r>
            <a:r>
              <a:rPr lang="fi-FI" dirty="0" err="1" smtClean="0"/>
              <a:t>Hidamari</a:t>
            </a:r>
            <a:r>
              <a:rPr lang="fi-FI" dirty="0" smtClean="0"/>
              <a:t>, A Channel, </a:t>
            </a:r>
            <a:r>
              <a:rPr lang="fi-FI" dirty="0" err="1" smtClean="0"/>
              <a:t>K-On</a:t>
            </a:r>
            <a:endParaRPr lang="fi-FI" dirty="0" smtClean="0"/>
          </a:p>
          <a:p>
            <a:r>
              <a:rPr lang="fi-FI" dirty="0" smtClean="0"/>
              <a:t>3 </a:t>
            </a:r>
            <a:r>
              <a:rPr lang="fi-FI" dirty="0" err="1" smtClean="0"/>
              <a:t>mangaa</a:t>
            </a:r>
            <a:endParaRPr lang="fi-FI" dirty="0" smtClean="0"/>
          </a:p>
          <a:p>
            <a:pPr lvl="1"/>
            <a:r>
              <a:rPr lang="fi-FI" dirty="0" err="1" smtClean="0"/>
              <a:t>Yuru</a:t>
            </a:r>
            <a:r>
              <a:rPr lang="fi-FI" dirty="0" smtClean="0"/>
              <a:t> </a:t>
            </a:r>
            <a:r>
              <a:rPr lang="fi-FI" dirty="0" err="1" smtClean="0"/>
              <a:t>Yuri</a:t>
            </a:r>
            <a:r>
              <a:rPr lang="fi-FI" dirty="0" smtClean="0"/>
              <a:t>, </a:t>
            </a:r>
            <a:r>
              <a:rPr lang="fi-FI" dirty="0" err="1" smtClean="0"/>
              <a:t>Ichigo</a:t>
            </a:r>
            <a:r>
              <a:rPr lang="fi-FI" dirty="0" smtClean="0"/>
              <a:t> </a:t>
            </a:r>
            <a:r>
              <a:rPr lang="fi-FI" dirty="0" err="1" smtClean="0"/>
              <a:t>Mashimaro</a:t>
            </a:r>
            <a:r>
              <a:rPr lang="fi-FI" dirty="0" smtClean="0"/>
              <a:t>, </a:t>
            </a:r>
            <a:r>
              <a:rPr lang="fi-FI" dirty="0" err="1" smtClean="0"/>
              <a:t>Hyakko</a:t>
            </a:r>
            <a:endParaRPr lang="fi-FI" dirty="0" smtClean="0"/>
          </a:p>
          <a:p>
            <a:r>
              <a:rPr lang="fi-FI" dirty="0" smtClean="0"/>
              <a:t>2 </a:t>
            </a:r>
            <a:r>
              <a:rPr lang="fi-FI" dirty="0" err="1" smtClean="0"/>
              <a:t>animea</a:t>
            </a:r>
            <a:endParaRPr lang="fi-FI" dirty="0" smtClean="0"/>
          </a:p>
          <a:p>
            <a:pPr lvl="1"/>
            <a:r>
              <a:rPr lang="fi-FI" dirty="0" err="1" smtClean="0"/>
              <a:t>Natsuiro</a:t>
            </a:r>
            <a:r>
              <a:rPr lang="fi-FI" dirty="0" smtClean="0"/>
              <a:t> </a:t>
            </a:r>
            <a:r>
              <a:rPr lang="fi-FI" dirty="0" err="1" smtClean="0"/>
              <a:t>Kiseki</a:t>
            </a:r>
            <a:r>
              <a:rPr lang="fi-FI" dirty="0" smtClean="0"/>
              <a:t>, </a:t>
            </a:r>
            <a:r>
              <a:rPr lang="fi-FI" dirty="0" err="1" smtClean="0"/>
              <a:t>Tamayura</a:t>
            </a:r>
            <a:endParaRPr lang="fi-FI" dirty="0" smtClean="0"/>
          </a:p>
          <a:p>
            <a:pPr lvl="1"/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san.animea.net/1221%2F52%2Fimg_5_49538.jpg"/>
          <p:cNvPicPr>
            <a:picLocks noChangeAspect="1" noChangeArrowheads="1"/>
          </p:cNvPicPr>
          <p:nvPr/>
        </p:nvPicPr>
        <p:blipFill rotWithShape="1">
          <a:blip r:embed="rId2"/>
          <a:srcRect l="4423" r="4348" b="4960"/>
          <a:stretch/>
        </p:blipFill>
        <p:spPr bwMode="auto">
          <a:xfrm>
            <a:off x="4618489" y="-1643"/>
            <a:ext cx="4496844" cy="6840438"/>
          </a:xfrm>
          <a:prstGeom prst="rect">
            <a:avLst/>
          </a:prstGeom>
          <a:noFill/>
        </p:spPr>
      </p:pic>
      <p:pic>
        <p:nvPicPr>
          <p:cNvPr id="32772" name="Picture 4" descr="http://san.animea.net/1221%2F52%2Fimg_6_42241.jpg"/>
          <p:cNvPicPr>
            <a:picLocks noChangeAspect="1" noChangeArrowheads="1"/>
          </p:cNvPicPr>
          <p:nvPr/>
        </p:nvPicPr>
        <p:blipFill rotWithShape="1">
          <a:blip r:embed="rId3"/>
          <a:srcRect l="3176" t="4216" r="6849" b="4981"/>
          <a:stretch/>
        </p:blipFill>
        <p:spPr bwMode="auto">
          <a:xfrm>
            <a:off x="0" y="0"/>
            <a:ext cx="4692171" cy="6914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damar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mosaica7c27835d783120606b3fb21fe17a46dbb2a35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0"/>
            <a:ext cx="6858000" cy="685800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4.animea.net/1221%2F52%2Fimg_7_91811.jpg"/>
          <p:cNvPicPr>
            <a:picLocks noChangeAspect="1" noChangeArrowheads="1"/>
          </p:cNvPicPr>
          <p:nvPr/>
        </p:nvPicPr>
        <p:blipFill rotWithShape="1">
          <a:blip r:embed="rId2"/>
          <a:srcRect l="7299" t="1293" r="3575" b="5660"/>
          <a:stretch/>
        </p:blipFill>
        <p:spPr bwMode="auto">
          <a:xfrm>
            <a:off x="4521895" y="-162755"/>
            <a:ext cx="4622105" cy="7045890"/>
          </a:xfrm>
          <a:prstGeom prst="rect">
            <a:avLst/>
          </a:prstGeom>
          <a:noFill/>
        </p:spPr>
      </p:pic>
      <p:pic>
        <p:nvPicPr>
          <p:cNvPr id="3" name="Picture 4" descr="http://i04.animea.net/1221%2F52%2Fimg_8_89700.jpg"/>
          <p:cNvPicPr>
            <a:picLocks noChangeAspect="1" noChangeArrowheads="1"/>
          </p:cNvPicPr>
          <p:nvPr/>
        </p:nvPicPr>
        <p:blipFill rotWithShape="1">
          <a:blip r:embed="rId3"/>
          <a:srcRect l="2993" t="1318" r="7342" b="3847"/>
          <a:stretch/>
        </p:blipFill>
        <p:spPr bwMode="auto">
          <a:xfrm>
            <a:off x="0" y="-99392"/>
            <a:ext cx="4434213" cy="7045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21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Miksi 4 tyttöä?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ssirakku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5 tyttöä</a:t>
            </a:r>
            <a:endParaRPr lang="fi-FI" dirty="0"/>
          </a:p>
        </p:txBody>
      </p:sp>
      <p:pic>
        <p:nvPicPr>
          <p:cNvPr id="27652" name="Picture 4" descr="http://74.220.219.70/~critiqu2/wp-content/uploads/2012/04/puella-magi-madoka-magic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500438"/>
            <a:ext cx="4500562" cy="3182879"/>
          </a:xfrm>
          <a:prstGeom prst="rect">
            <a:avLst/>
          </a:prstGeom>
          <a:noFill/>
        </p:spPr>
      </p:pic>
      <p:pic>
        <p:nvPicPr>
          <p:cNvPr id="27650" name="Picture 2" descr="http://1.bp.blogspot.com/-BciGlDCf46k/UAx59_H9UXI/AAAAAAAAAbE/3ZWS3IRSRyY/s1600/Clannad+Gal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4458048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3 tyttöä</a:t>
            </a:r>
            <a:endParaRPr lang="fi-FI" dirty="0"/>
          </a:p>
        </p:txBody>
      </p:sp>
      <p:pic>
        <p:nvPicPr>
          <p:cNvPr id="29698" name="Picture 2" descr="http://images2.fanpop.com/image/photos/9100000/Episode-7-kimi-ni-todoke-9113163-1280-7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85860"/>
            <a:ext cx="4572031" cy="2571768"/>
          </a:xfrm>
          <a:prstGeom prst="rect">
            <a:avLst/>
          </a:prstGeom>
          <a:noFill/>
        </p:spPr>
      </p:pic>
      <p:pic>
        <p:nvPicPr>
          <p:cNvPr id="29700" name="Picture 4" descr="http://s1.wallls.com/images/2/1920x1200/wallls.com-12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253" y="3357562"/>
            <a:ext cx="5257084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i4Z1LpZoypQ/TVX7MC85NaI/AAAAAAAAAqs/prIh-Eu8llQ/s1600/animero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5643602" cy="6797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shimar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289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Boke</a:t>
            </a:r>
            <a:r>
              <a:rPr lang="fi-FI" dirty="0" smtClean="0"/>
              <a:t> – </a:t>
            </a:r>
            <a:r>
              <a:rPr lang="fi-FI" dirty="0" err="1" smtClean="0"/>
              <a:t>tsukkomi</a:t>
            </a:r>
            <a:r>
              <a:rPr lang="fi-FI" dirty="0" smtClean="0"/>
              <a:t> ei toimi</a:t>
            </a:r>
          </a:p>
          <a:p>
            <a:pPr lvl="1"/>
            <a:r>
              <a:rPr lang="fi-FI" dirty="0" smtClean="0"/>
              <a:t>4girls1club ei ole puhdasta komediaa</a:t>
            </a:r>
          </a:p>
          <a:p>
            <a:pPr lvl="1"/>
            <a:r>
              <a:rPr lang="fi-FI" dirty="0" smtClean="0"/>
              <a:t>Tasa-arvo</a:t>
            </a:r>
          </a:p>
          <a:p>
            <a:pPr lvl="1"/>
            <a:r>
              <a:rPr lang="fi-FI" dirty="0" smtClean="0"/>
              <a:t>Ystävyys</a:t>
            </a:r>
          </a:p>
          <a:p>
            <a:r>
              <a:rPr lang="fi-FI" dirty="0" smtClean="0"/>
              <a:t>Vain neljää tyyppiä? </a:t>
            </a:r>
            <a:endParaRPr lang="fi-FI" dirty="0"/>
          </a:p>
        </p:txBody>
      </p:sp>
      <p:pic>
        <p:nvPicPr>
          <p:cNvPr id="4" name="Sisällön paikkamerkki 3" descr="1318924866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1313"/>
            <a:ext cx="3543795" cy="1876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Oudot</a:t>
            </a:r>
            <a:endParaRPr lang="fi-FI" dirty="0"/>
          </a:p>
        </p:txBody>
      </p:sp>
      <p:pic>
        <p:nvPicPr>
          <p:cNvPr id="19458" name="Picture 2" descr="http://myanimeshelf.com/upload/dynamic/2011-05/02/3864-55-optimize_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1336408" cy="2071701"/>
          </a:xfrm>
          <a:prstGeom prst="rect">
            <a:avLst/>
          </a:prstGeom>
          <a:noFill/>
        </p:spPr>
      </p:pic>
      <p:pic>
        <p:nvPicPr>
          <p:cNvPr id="19460" name="Picture 4" descr="http://projectsaber.com/wp-content/uploads/2009/06/mug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7" y="1357297"/>
            <a:ext cx="2714645" cy="2035983"/>
          </a:xfrm>
          <a:prstGeom prst="rect">
            <a:avLst/>
          </a:prstGeom>
          <a:noFill/>
        </p:spPr>
      </p:pic>
      <p:pic>
        <p:nvPicPr>
          <p:cNvPr id="19462" name="Picture 6" descr="http://1-media-cdn.foolz.us/ffuuka/board/a/image/1339/00/1339004894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357298"/>
            <a:ext cx="2445263" cy="2214578"/>
          </a:xfrm>
          <a:prstGeom prst="rect">
            <a:avLst/>
          </a:prstGeom>
          <a:noFill/>
        </p:spPr>
      </p:pic>
      <p:pic>
        <p:nvPicPr>
          <p:cNvPr id="19464" name="Picture 8" descr="Sae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500438"/>
            <a:ext cx="1428760" cy="2222516"/>
          </a:xfrm>
          <a:prstGeom prst="rect">
            <a:avLst/>
          </a:prstGeom>
          <a:noFill/>
        </p:spPr>
      </p:pic>
      <p:pic>
        <p:nvPicPr>
          <p:cNvPr id="19466" name="Picture 10" descr="Matsuri Sakurag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3500438"/>
            <a:ext cx="1285884" cy="2000264"/>
          </a:xfrm>
          <a:prstGeom prst="rect">
            <a:avLst/>
          </a:prstGeom>
          <a:noFill/>
        </p:spPr>
      </p:pic>
      <p:pic>
        <p:nvPicPr>
          <p:cNvPr id="19468" name="Picture 12" descr="Akari Akaz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0" y="3500438"/>
            <a:ext cx="1194035" cy="1857388"/>
          </a:xfrm>
          <a:prstGeom prst="rect">
            <a:avLst/>
          </a:prstGeom>
          <a:noFill/>
        </p:spPr>
      </p:pic>
      <p:pic>
        <p:nvPicPr>
          <p:cNvPr id="19470" name="Picture 14" descr="Tooru Ichi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3714752"/>
            <a:ext cx="1285884" cy="2000264"/>
          </a:xfrm>
          <a:prstGeom prst="rect">
            <a:avLst/>
          </a:prstGeom>
          <a:noFill/>
        </p:spPr>
      </p:pic>
      <p:pic>
        <p:nvPicPr>
          <p:cNvPr id="12" name="Picture 16" descr="Tsukasa Hiirag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29520" y="3929066"/>
            <a:ext cx="1194035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Ylienergiset</a:t>
            </a:r>
            <a:endParaRPr lang="fi-FI" dirty="0"/>
          </a:p>
        </p:txBody>
      </p:sp>
      <p:pic>
        <p:nvPicPr>
          <p:cNvPr id="20482" name="Picture 2" descr="http://cdn.myanimelist.net/images/characters/7/1466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857364"/>
            <a:ext cx="1214446" cy="1889138"/>
          </a:xfrm>
          <a:prstGeom prst="rect">
            <a:avLst/>
          </a:prstGeom>
          <a:noFill/>
        </p:spPr>
      </p:pic>
      <p:pic>
        <p:nvPicPr>
          <p:cNvPr id="20484" name="Picture 4" descr="http://ani.me/site_media/media/articles/2012/08/18/yuka_hanaki_01_jpg_650x10000_q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643050"/>
            <a:ext cx="1881800" cy="2643206"/>
          </a:xfrm>
          <a:prstGeom prst="rect">
            <a:avLst/>
          </a:prstGeom>
          <a:noFill/>
        </p:spPr>
      </p:pic>
      <p:pic>
        <p:nvPicPr>
          <p:cNvPr id="20486" name="Picture 6" descr="Yui Hirasaw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1571612"/>
            <a:ext cx="1428760" cy="2222516"/>
          </a:xfrm>
          <a:prstGeom prst="rect">
            <a:avLst/>
          </a:prstGeom>
          <a:noFill/>
        </p:spPr>
      </p:pic>
      <p:pic>
        <p:nvPicPr>
          <p:cNvPr id="20488" name="Picture 8" descr="Ritsu Tainak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1571612"/>
            <a:ext cx="1423657" cy="2214578"/>
          </a:xfrm>
          <a:prstGeom prst="rect">
            <a:avLst/>
          </a:prstGeom>
          <a:noFill/>
        </p:spPr>
      </p:pic>
      <p:pic>
        <p:nvPicPr>
          <p:cNvPr id="20490" name="Picture 10" descr="Miyako 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3929066"/>
            <a:ext cx="1143008" cy="1778013"/>
          </a:xfrm>
          <a:prstGeom prst="rect">
            <a:avLst/>
          </a:prstGeom>
          <a:noFill/>
        </p:spPr>
      </p:pic>
      <p:pic>
        <p:nvPicPr>
          <p:cNvPr id="20492" name="Picture 12" descr="Miu Matsuok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4000503"/>
            <a:ext cx="1357322" cy="2111391"/>
          </a:xfrm>
          <a:prstGeom prst="rect">
            <a:avLst/>
          </a:prstGeom>
          <a:noFill/>
        </p:spPr>
      </p:pic>
      <p:pic>
        <p:nvPicPr>
          <p:cNvPr id="20494" name="Picture 14" descr="Kyouko Toshino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3929065"/>
            <a:ext cx="1285884" cy="2000265"/>
          </a:xfrm>
          <a:prstGeom prst="rect">
            <a:avLst/>
          </a:prstGeom>
          <a:noFill/>
        </p:spPr>
      </p:pic>
      <p:pic>
        <p:nvPicPr>
          <p:cNvPr id="20496" name="Picture 16" descr="Run Momok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2571736" y="4143379"/>
            <a:ext cx="1357322" cy="2111391"/>
          </a:xfrm>
          <a:prstGeom prst="rect">
            <a:avLst/>
          </a:prstGeom>
          <a:noFill/>
        </p:spPr>
      </p:pic>
      <p:pic>
        <p:nvPicPr>
          <p:cNvPr id="20498" name="Picture 18" descr="Konata Izum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00166" y="0"/>
            <a:ext cx="1143008" cy="1778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Määritelmä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4 selkeää päähenkilötyttöä</a:t>
            </a:r>
          </a:p>
          <a:p>
            <a:r>
              <a:rPr lang="fi-FI" dirty="0" smtClean="0"/>
              <a:t>1 klubi/asuntola/koulu/naapurusto</a:t>
            </a:r>
          </a:p>
          <a:p>
            <a:r>
              <a:rPr lang="fi-FI" dirty="0" smtClean="0"/>
              <a:t>Ei </a:t>
            </a:r>
            <a:r>
              <a:rPr lang="fi-FI" dirty="0" err="1" smtClean="0"/>
              <a:t>ällöjä</a:t>
            </a:r>
            <a:r>
              <a:rPr lang="fi-FI" dirty="0" smtClean="0"/>
              <a:t> poikia</a:t>
            </a:r>
          </a:p>
          <a:p>
            <a:r>
              <a:rPr lang="fi-FI" dirty="0" smtClean="0"/>
              <a:t>Ei toimintaa, ei draamaa</a:t>
            </a:r>
          </a:p>
          <a:p>
            <a:pPr lvl="1"/>
            <a:r>
              <a:rPr lang="fi-FI" dirty="0" smtClean="0"/>
              <a:t>Mutta ei myöskään </a:t>
            </a:r>
            <a:r>
              <a:rPr lang="fi-FI" dirty="0" err="1" smtClean="0"/>
              <a:t>kreisikomediaa</a:t>
            </a:r>
            <a:endParaRPr lang="fi-FI" dirty="0" smtClean="0"/>
          </a:p>
          <a:p>
            <a:r>
              <a:rPr lang="fi-FI" dirty="0" smtClean="0"/>
              <a:t>Ei liikaa </a:t>
            </a:r>
            <a:r>
              <a:rPr lang="fi-FI" dirty="0" err="1" smtClean="0"/>
              <a:t>ecchi-sisältöä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Normaalit</a:t>
            </a:r>
            <a:endParaRPr lang="fi-FI" dirty="0"/>
          </a:p>
        </p:txBody>
      </p:sp>
      <p:pic>
        <p:nvPicPr>
          <p:cNvPr id="21506" name="Picture 2" descr="Natsumi Aizaw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1423657" cy="2214578"/>
          </a:xfrm>
          <a:prstGeom prst="rect">
            <a:avLst/>
          </a:prstGeom>
          <a:noFill/>
        </p:spPr>
      </p:pic>
      <p:pic>
        <p:nvPicPr>
          <p:cNvPr id="21508" name="Picture 4" descr="Fuu Sawatar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357298"/>
            <a:ext cx="1571636" cy="2444767"/>
          </a:xfrm>
          <a:prstGeom prst="rect">
            <a:avLst/>
          </a:prstGeom>
          <a:noFill/>
        </p:spPr>
      </p:pic>
      <p:pic>
        <p:nvPicPr>
          <p:cNvPr id="21510" name="Picture 6" descr="Azusa Naka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1357298"/>
            <a:ext cx="1561431" cy="2428892"/>
          </a:xfrm>
          <a:prstGeom prst="rect">
            <a:avLst/>
          </a:prstGeom>
          <a:noFill/>
        </p:spPr>
      </p:pic>
      <p:pic>
        <p:nvPicPr>
          <p:cNvPr id="21512" name="Picture 8" descr="Yuno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214422"/>
            <a:ext cx="2143125" cy="3333750"/>
          </a:xfrm>
          <a:prstGeom prst="rect">
            <a:avLst/>
          </a:prstGeom>
          <a:noFill/>
        </p:spPr>
      </p:pic>
      <p:pic>
        <p:nvPicPr>
          <p:cNvPr id="21514" name="Picture 10" descr="Chika Ito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000504"/>
            <a:ext cx="1285884" cy="2000264"/>
          </a:xfrm>
          <a:prstGeom prst="rect">
            <a:avLst/>
          </a:prstGeom>
          <a:noFill/>
        </p:spPr>
      </p:pic>
      <p:pic>
        <p:nvPicPr>
          <p:cNvPr id="21516" name="Picture 12" descr="Yui Funam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1736" y="3857628"/>
            <a:ext cx="1148111" cy="1785950"/>
          </a:xfrm>
          <a:prstGeom prst="rect">
            <a:avLst/>
          </a:prstGeom>
          <a:noFill/>
        </p:spPr>
      </p:pic>
      <p:pic>
        <p:nvPicPr>
          <p:cNvPr id="21518" name="Picture 14" descr="Nagisa Tennouj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4" y="3857628"/>
            <a:ext cx="1239960" cy="1928826"/>
          </a:xfrm>
          <a:prstGeom prst="rect">
            <a:avLst/>
          </a:prstGeom>
          <a:noFill/>
        </p:spPr>
      </p:pic>
      <p:pic>
        <p:nvPicPr>
          <p:cNvPr id="21522" name="Picture 18" descr="Kagami Hiirag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43570" y="4572008"/>
            <a:ext cx="1239960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Hienot</a:t>
            </a:r>
            <a:endParaRPr lang="fi-FI" dirty="0"/>
          </a:p>
        </p:txBody>
      </p:sp>
      <p:pic>
        <p:nvPicPr>
          <p:cNvPr id="22530" name="Picture 2" descr="Saki Mizukos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1571612"/>
            <a:ext cx="1331808" cy="2071702"/>
          </a:xfrm>
          <a:prstGeom prst="rect">
            <a:avLst/>
          </a:prstGeom>
          <a:noFill/>
        </p:spPr>
      </p:pic>
      <p:pic>
        <p:nvPicPr>
          <p:cNvPr id="22532" name="Picture 4" descr="Kaoru Hanaw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3" y="1571612"/>
            <a:ext cx="1500198" cy="2333641"/>
          </a:xfrm>
          <a:prstGeom prst="rect">
            <a:avLst/>
          </a:prstGeom>
          <a:noFill/>
        </p:spPr>
      </p:pic>
      <p:pic>
        <p:nvPicPr>
          <p:cNvPr id="22534" name="Picture 6" descr="Mio Akiya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3" y="1571612"/>
            <a:ext cx="1515506" cy="2357454"/>
          </a:xfrm>
          <a:prstGeom prst="rect">
            <a:avLst/>
          </a:prstGeom>
          <a:noFill/>
        </p:spPr>
      </p:pic>
      <p:pic>
        <p:nvPicPr>
          <p:cNvPr id="22536" name="Picture 8" descr="Hiro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3" y="1643050"/>
            <a:ext cx="1500198" cy="2333642"/>
          </a:xfrm>
          <a:prstGeom prst="rect">
            <a:avLst/>
          </a:prstGeom>
          <a:noFill/>
        </p:spPr>
      </p:pic>
      <p:pic>
        <p:nvPicPr>
          <p:cNvPr id="22538" name="Picture 10" descr="Ana Coppol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3929066"/>
            <a:ext cx="1194035" cy="1857388"/>
          </a:xfrm>
          <a:prstGeom prst="rect">
            <a:avLst/>
          </a:prstGeom>
          <a:noFill/>
        </p:spPr>
      </p:pic>
      <p:pic>
        <p:nvPicPr>
          <p:cNvPr id="22540" name="Picture 12" descr="Chinatsu Yoshikaw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3857628"/>
            <a:ext cx="1194035" cy="1857388"/>
          </a:xfrm>
          <a:prstGeom prst="rect">
            <a:avLst/>
          </a:prstGeom>
          <a:noFill/>
        </p:spPr>
      </p:pic>
      <p:pic>
        <p:nvPicPr>
          <p:cNvPr id="22542" name="Picture 14" descr="Yuuko Nish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9058" y="4071942"/>
            <a:ext cx="1285884" cy="2000264"/>
          </a:xfrm>
          <a:prstGeom prst="rect">
            <a:avLst/>
          </a:prstGeom>
          <a:noFill/>
        </p:spPr>
      </p:pic>
      <p:pic>
        <p:nvPicPr>
          <p:cNvPr id="22544" name="Picture 16" descr="Miyuki Takar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9322" y="4357694"/>
            <a:ext cx="1102186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uora nuoliyhdysviiva 4"/>
          <p:cNvCxnSpPr/>
          <p:nvPr/>
        </p:nvCxnSpPr>
        <p:spPr>
          <a:xfrm>
            <a:off x="0" y="3286124"/>
            <a:ext cx="9144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6"/>
          <p:cNvCxnSpPr/>
          <p:nvPr/>
        </p:nvCxnSpPr>
        <p:spPr>
          <a:xfrm rot="16200000" flipV="1">
            <a:off x="1000124" y="3357562"/>
            <a:ext cx="685800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ikehys 7"/>
          <p:cNvSpPr txBox="1"/>
          <p:nvPr/>
        </p:nvSpPr>
        <p:spPr>
          <a:xfrm>
            <a:off x="4500562" y="142852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Normaali</a:t>
            </a:r>
            <a:endParaRPr lang="fi-FI" dirty="0"/>
          </a:p>
        </p:txBody>
      </p:sp>
      <p:sp>
        <p:nvSpPr>
          <p:cNvPr id="28" name="Tekstikehys 8"/>
          <p:cNvSpPr txBox="1"/>
          <p:nvPr/>
        </p:nvSpPr>
        <p:spPr>
          <a:xfrm>
            <a:off x="4572000" y="6286520"/>
            <a:ext cx="65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Outo</a:t>
            </a:r>
            <a:endParaRPr lang="fi-FI" dirty="0"/>
          </a:p>
        </p:txBody>
      </p:sp>
      <p:sp>
        <p:nvSpPr>
          <p:cNvPr id="29" name="Tekstikehys 9"/>
          <p:cNvSpPr txBox="1"/>
          <p:nvPr/>
        </p:nvSpPr>
        <p:spPr>
          <a:xfrm>
            <a:off x="8011895" y="2857496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Energinen</a:t>
            </a:r>
            <a:endParaRPr lang="fi-FI" dirty="0"/>
          </a:p>
        </p:txBody>
      </p:sp>
      <p:sp>
        <p:nvSpPr>
          <p:cNvPr id="30" name="Tekstikehys 11"/>
          <p:cNvSpPr txBox="1"/>
          <p:nvPr/>
        </p:nvSpPr>
        <p:spPr>
          <a:xfrm>
            <a:off x="0" y="285749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Hiljainen</a:t>
            </a:r>
            <a:endParaRPr lang="fi-FI" dirty="0"/>
          </a:p>
        </p:txBody>
      </p:sp>
      <p:pic>
        <p:nvPicPr>
          <p:cNvPr id="31" name="Picture 6" descr="Mio Akiya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0"/>
            <a:ext cx="688866" cy="1071570"/>
          </a:xfrm>
          <a:prstGeom prst="rect">
            <a:avLst/>
          </a:prstGeom>
          <a:noFill/>
        </p:spPr>
      </p:pic>
      <p:pic>
        <p:nvPicPr>
          <p:cNvPr id="32" name="Picture 16" descr="Miyuki Taka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500438"/>
            <a:ext cx="857256" cy="1333510"/>
          </a:xfrm>
          <a:prstGeom prst="rect">
            <a:avLst/>
          </a:prstGeom>
          <a:noFill/>
        </p:spPr>
      </p:pic>
      <p:pic>
        <p:nvPicPr>
          <p:cNvPr id="33" name="Picture 6" descr="http://1-media-cdn.foolz.us/ffuuka/board/a/image/1339/00/1339004894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00702"/>
            <a:ext cx="1142976" cy="1035148"/>
          </a:xfrm>
          <a:prstGeom prst="rect">
            <a:avLst/>
          </a:prstGeom>
          <a:noFill/>
        </p:spPr>
      </p:pic>
      <p:pic>
        <p:nvPicPr>
          <p:cNvPr id="34" name="Picture 2" descr="http://myanimeshelf.com/upload/dynamic/2011-05/02/3864-55-optimize_d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2000240"/>
            <a:ext cx="783412" cy="1214446"/>
          </a:xfrm>
          <a:prstGeom prst="rect">
            <a:avLst/>
          </a:prstGeom>
          <a:noFill/>
        </p:spPr>
      </p:pic>
      <p:pic>
        <p:nvPicPr>
          <p:cNvPr id="35" name="Picture 4" descr="http://projectsaber.com/wp-content/uploads/2009/06/mug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5786454"/>
            <a:ext cx="1238260" cy="928695"/>
          </a:xfrm>
          <a:prstGeom prst="rect">
            <a:avLst/>
          </a:prstGeom>
          <a:noFill/>
        </p:spPr>
      </p:pic>
      <p:pic>
        <p:nvPicPr>
          <p:cNvPr id="36" name="Picture 10" descr="Miyako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43900" y="5357826"/>
            <a:ext cx="857256" cy="1333509"/>
          </a:xfrm>
          <a:prstGeom prst="rect">
            <a:avLst/>
          </a:prstGeom>
          <a:noFill/>
        </p:spPr>
      </p:pic>
      <p:pic>
        <p:nvPicPr>
          <p:cNvPr id="37" name="Picture 2" descr="http://cdn.myanimelist.net/images/characters/7/1466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1000108"/>
            <a:ext cx="857256" cy="1333509"/>
          </a:xfrm>
          <a:prstGeom prst="rect">
            <a:avLst/>
          </a:prstGeom>
          <a:noFill/>
        </p:spPr>
      </p:pic>
      <p:pic>
        <p:nvPicPr>
          <p:cNvPr id="38" name="Picture 12" descr="Yui Funam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976" y="0"/>
            <a:ext cx="714380" cy="1111258"/>
          </a:xfrm>
          <a:prstGeom prst="rect">
            <a:avLst/>
          </a:prstGeom>
          <a:noFill/>
        </p:spPr>
      </p:pic>
      <p:pic>
        <p:nvPicPr>
          <p:cNvPr id="39" name="Picture 14" descr="Tooru Ichi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71802" y="4572008"/>
            <a:ext cx="714380" cy="1111258"/>
          </a:xfrm>
          <a:prstGeom prst="rect">
            <a:avLst/>
          </a:prstGeom>
          <a:noFill/>
        </p:spPr>
      </p:pic>
      <p:pic>
        <p:nvPicPr>
          <p:cNvPr id="40" name="Picture 4" descr="Kaoru Hanaw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00496" y="2357430"/>
            <a:ext cx="964413" cy="1500198"/>
          </a:xfrm>
          <a:prstGeom prst="rect">
            <a:avLst/>
          </a:prstGeom>
          <a:noFill/>
        </p:spPr>
      </p:pic>
      <p:pic>
        <p:nvPicPr>
          <p:cNvPr id="41" name="Picture 4" descr="http://ani.me/site_media/media/articles/2012/08/18/yuka_hanaki_01_jpg_650x10000_q8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8148" y="3429000"/>
            <a:ext cx="1000132" cy="1404801"/>
          </a:xfrm>
          <a:prstGeom prst="rect">
            <a:avLst/>
          </a:prstGeom>
          <a:noFill/>
        </p:spPr>
      </p:pic>
      <p:pic>
        <p:nvPicPr>
          <p:cNvPr id="42" name="Picture 18" descr="Konata Izumi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15206" y="5357826"/>
            <a:ext cx="872564" cy="1357322"/>
          </a:xfrm>
          <a:prstGeom prst="rect">
            <a:avLst/>
          </a:prstGeom>
          <a:noFill/>
        </p:spPr>
      </p:pic>
      <p:pic>
        <p:nvPicPr>
          <p:cNvPr id="43" name="Picture 8" descr="Ritsu Tainak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15338" y="1643050"/>
            <a:ext cx="785818" cy="1222384"/>
          </a:xfrm>
          <a:prstGeom prst="rect">
            <a:avLst/>
          </a:prstGeom>
          <a:noFill/>
        </p:spPr>
      </p:pic>
      <p:pic>
        <p:nvPicPr>
          <p:cNvPr id="44" name="Picture 6" descr="Yui Hirasaw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15074" y="5143512"/>
            <a:ext cx="1000132" cy="1555761"/>
          </a:xfrm>
          <a:prstGeom prst="rect">
            <a:avLst/>
          </a:prstGeom>
          <a:noFill/>
        </p:spPr>
      </p:pic>
      <p:pic>
        <p:nvPicPr>
          <p:cNvPr id="45" name="Picture 18" descr="Kagami Hiiragi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00562" y="500042"/>
            <a:ext cx="714380" cy="1111257"/>
          </a:xfrm>
          <a:prstGeom prst="rect">
            <a:avLst/>
          </a:prstGeom>
          <a:noFill/>
        </p:spPr>
      </p:pic>
      <p:pic>
        <p:nvPicPr>
          <p:cNvPr id="46" name="Picture 14" descr="Nagisa Tennouji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571480"/>
            <a:ext cx="857256" cy="1333509"/>
          </a:xfrm>
          <a:prstGeom prst="rect">
            <a:avLst/>
          </a:prstGeom>
          <a:noFill/>
        </p:spPr>
      </p:pic>
      <p:pic>
        <p:nvPicPr>
          <p:cNvPr id="47" name="Picture 12" descr="Chinatsu Yoshikaw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86314" y="3857628"/>
            <a:ext cx="785818" cy="1222384"/>
          </a:xfrm>
          <a:prstGeom prst="rect">
            <a:avLst/>
          </a:prstGeom>
          <a:noFill/>
        </p:spPr>
      </p:pic>
      <p:pic>
        <p:nvPicPr>
          <p:cNvPr id="48" name="Picture 14" descr="Kyouko Toshinou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15206" y="4214818"/>
            <a:ext cx="734790" cy="1143008"/>
          </a:xfrm>
          <a:prstGeom prst="rect">
            <a:avLst/>
          </a:prstGeom>
          <a:noFill/>
        </p:spPr>
      </p:pic>
      <p:pic>
        <p:nvPicPr>
          <p:cNvPr id="49" name="Picture 4" descr="Fuu Sawatari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714612" y="3000372"/>
            <a:ext cx="872564" cy="1357322"/>
          </a:xfrm>
          <a:prstGeom prst="rect">
            <a:avLst/>
          </a:prstGeom>
          <a:noFill/>
        </p:spPr>
      </p:pic>
      <p:pic>
        <p:nvPicPr>
          <p:cNvPr id="50" name="Picture 12" descr="Akari Akaza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71934" y="5072074"/>
            <a:ext cx="734791" cy="1143008"/>
          </a:xfrm>
          <a:prstGeom prst="rect">
            <a:avLst/>
          </a:prstGeom>
          <a:noFill/>
        </p:spPr>
      </p:pic>
      <p:pic>
        <p:nvPicPr>
          <p:cNvPr id="51" name="Picture 2" descr="Saki Mizukoshi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571868" y="142852"/>
            <a:ext cx="785818" cy="1222384"/>
          </a:xfrm>
          <a:prstGeom prst="rect">
            <a:avLst/>
          </a:prstGeom>
          <a:noFill/>
        </p:spPr>
      </p:pic>
      <p:pic>
        <p:nvPicPr>
          <p:cNvPr id="52" name="Picture 2" descr="Natsumi Aizawa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357818" y="642918"/>
            <a:ext cx="857256" cy="1333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864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4 tyttöä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Sarjat noudattavat 2+2(+2) kaavaa</a:t>
            </a:r>
          </a:p>
          <a:p>
            <a:r>
              <a:rPr lang="fi-FI" dirty="0" smtClean="0"/>
              <a:t>Tytöt pareittain</a:t>
            </a:r>
          </a:p>
          <a:p>
            <a:r>
              <a:rPr lang="fi-FI" dirty="0" smtClean="0"/>
              <a:t>Myös sivuhahmot usein pareittain</a:t>
            </a:r>
          </a:p>
          <a:p>
            <a:pPr lvl="1"/>
            <a:r>
              <a:rPr lang="fi-FI" dirty="0" smtClean="0"/>
              <a:t>Esim. 2 opettajaa</a:t>
            </a:r>
          </a:p>
          <a:p>
            <a:r>
              <a:rPr lang="fi-FI" dirty="0" smtClean="0"/>
              <a:t>Vastakohdat syventävät hahmoja</a:t>
            </a:r>
          </a:p>
          <a:p>
            <a:r>
              <a:rPr lang="fi-FI" dirty="0" smtClean="0"/>
              <a:t>Luoden hyvän kokonaisuuden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mosaica7c27835d783120606b3fb21fe17a46dbb2a35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0"/>
            <a:ext cx="6858000" cy="685800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cxnSp>
        <p:nvCxnSpPr>
          <p:cNvPr id="6" name="Suora yhdysviiva 5"/>
          <p:cNvCxnSpPr/>
          <p:nvPr/>
        </p:nvCxnSpPr>
        <p:spPr>
          <a:xfrm rot="16200000" flipH="1">
            <a:off x="3643306" y="1285860"/>
            <a:ext cx="2000264" cy="1428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uora yhdysviiva 6"/>
          <p:cNvCxnSpPr/>
          <p:nvPr/>
        </p:nvCxnSpPr>
        <p:spPr>
          <a:xfrm rot="16200000" flipH="1">
            <a:off x="1428728" y="3500438"/>
            <a:ext cx="2000264" cy="1428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uora yhdysviiva 7"/>
          <p:cNvCxnSpPr/>
          <p:nvPr/>
        </p:nvCxnSpPr>
        <p:spPr>
          <a:xfrm rot="16200000" flipH="1">
            <a:off x="3857620" y="3286124"/>
            <a:ext cx="2000264" cy="1428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uora yhdysviiva 8"/>
          <p:cNvCxnSpPr/>
          <p:nvPr/>
        </p:nvCxnSpPr>
        <p:spPr>
          <a:xfrm rot="16200000" flipH="1">
            <a:off x="5786446" y="1214422"/>
            <a:ext cx="2000264" cy="1428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 rot="16200000" flipH="1">
            <a:off x="5857884" y="5786430"/>
            <a:ext cx="2000264" cy="1428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/>
        </p:nvCxnSpPr>
        <p:spPr>
          <a:xfrm rot="16200000" flipH="1">
            <a:off x="3643306" y="5500702"/>
            <a:ext cx="2000264" cy="1428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983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Pareja </a:t>
            </a:r>
            <a:r>
              <a:rPr lang="fi-FI" dirty="0" err="1" smtClean="0"/>
              <a:t>-Tsundere</a:t>
            </a:r>
            <a:endParaRPr lang="fi-FI" dirty="0"/>
          </a:p>
        </p:txBody>
      </p:sp>
      <p:pic>
        <p:nvPicPr>
          <p:cNvPr id="7" name="Picture 4" descr="http://www.animekon.com/gallery/2011/07/021439378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714488"/>
            <a:ext cx="3287684" cy="4380807"/>
          </a:xfrm>
          <a:prstGeom prst="rect">
            <a:avLst/>
          </a:prstGeom>
          <a:noFill/>
        </p:spPr>
      </p:pic>
      <p:pic>
        <p:nvPicPr>
          <p:cNvPr id="44034" name="Picture 2" descr="hiiragi_kagami izumi_konata lucky_star nanao_naru seifu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00174"/>
            <a:ext cx="3714776" cy="5121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Pareja – </a:t>
            </a:r>
            <a:r>
              <a:rPr lang="fi-FI" dirty="0" err="1" smtClean="0"/>
              <a:t>Poikatytöt&amp;Naiset</a:t>
            </a:r>
            <a:endParaRPr lang="fi-FI" dirty="0"/>
          </a:p>
        </p:txBody>
      </p:sp>
      <p:pic>
        <p:nvPicPr>
          <p:cNvPr id="51202" name="Picture 2" descr="http://img384.imageshack.us/img384/7313/1175603998596m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3961561" cy="4357718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000240"/>
            <a:ext cx="428747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Pareja - Erikoiset</a:t>
            </a:r>
            <a:endParaRPr lang="fi-FI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285860"/>
            <a:ext cx="4221316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36"/>
            <a:ext cx="421957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Sivuparit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3250" name="Picture 2" descr="http://i627.photobucket.com/albums/tt353/senoj89/Anime%20Pics/Anime%20Pics%202/70d35d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4429156" cy="4762220"/>
          </a:xfrm>
          <a:prstGeom prst="rect">
            <a:avLst/>
          </a:prstGeom>
          <a:noFill/>
        </p:spPr>
      </p:pic>
      <p:pic>
        <p:nvPicPr>
          <p:cNvPr id="53252" name="Picture 4" descr="http://www.jappleng.com/jSpot/Sekai/gallery/lucky-star-a57/yutaka-kobayakawa-and-minami-iwasaki-lucky-star-anime-i29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428736"/>
            <a:ext cx="3483979" cy="515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Senseit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7348" name="Picture 4" descr="http://guilhemland.g.u.pic.centerblog.net/ohqycwt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22" y="3000348"/>
            <a:ext cx="5786478" cy="3857652"/>
          </a:xfrm>
          <a:prstGeom prst="rect">
            <a:avLst/>
          </a:prstGeom>
          <a:noFill/>
        </p:spPr>
      </p:pic>
      <p:pic>
        <p:nvPicPr>
          <p:cNvPr id="57346" name="Picture 2" descr="http://blog-imgs-55-origin.fc2.com/c/i/v/civer/2012y12m07d_0912326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5067300" cy="2847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Melkein, mutta ei ihan -sarjat</a:t>
            </a:r>
            <a:endParaRPr lang="fi-FI" dirty="0"/>
          </a:p>
        </p:txBody>
      </p:sp>
      <p:pic>
        <p:nvPicPr>
          <p:cNvPr id="4" name="Sisällön paikkamerkki 3" descr="mosaicb06760ae96f3c85ba5e70142073294f329720de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643050"/>
            <a:ext cx="6770546" cy="4525963"/>
          </a:xfrm>
        </p:spPr>
      </p:pic>
      <p:pic>
        <p:nvPicPr>
          <p:cNvPr id="7170" name="Picture 2" descr="Joshi Kouse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14554"/>
            <a:ext cx="2143125" cy="3171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pic>
        <p:nvPicPr>
          <p:cNvPr id="6" name="Sisällön paikkamerkki 5" descr="Sieppa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714356"/>
            <a:ext cx="6572296" cy="57836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b="1" dirty="0"/>
          </a:p>
        </p:txBody>
      </p:sp>
      <p:pic>
        <p:nvPicPr>
          <p:cNvPr id="43010" name="Picture 2" descr="http://2.bp.blogspot.com/-VybHv_D_tTI/Tc4EQy0-YuI/AAAAAAAAAok/1IXS357nlXA/s1600/konachan-com-76312-hirasawa_yui-jpeg_artifacts-k-on-nakano_azusa-seifuk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8501090" cy="6379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mosaica7c27835d783120606b3fb21fe17a46dbb2a35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0"/>
            <a:ext cx="6858000" cy="685800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781893" y="2551837"/>
            <a:ext cx="57230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DCF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bo Std" pitchFamily="34" charset="0"/>
              </a:rPr>
              <a:t>Menkää kotiin</a:t>
            </a:r>
          </a:p>
          <a:p>
            <a:pPr algn="ctr"/>
            <a:r>
              <a:rPr lang="fi-FI" sz="5400" b="1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DCF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bo Std" pitchFamily="34" charset="0"/>
              </a:rPr>
              <a:t>katsomaan nämä</a:t>
            </a:r>
            <a:endParaRPr lang="fi-FI" sz="5400" b="1" dirty="0">
              <a:ln w="31550" cmpd="sng">
                <a:solidFill>
                  <a:srgbClr val="C00000"/>
                </a:solidFill>
                <a:prstDash val="solid"/>
              </a:ln>
              <a:solidFill>
                <a:srgbClr val="FDCFE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obo St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229600" cy="1143000"/>
          </a:xfrm>
        </p:spPr>
        <p:txBody>
          <a:bodyPr/>
          <a:lstStyle/>
          <a:p>
            <a:r>
              <a:rPr lang="fi-FI" dirty="0" smtClean="0"/>
              <a:t>Sarjat keskittyvät eri asioihin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Ruoka ja koulu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Ruuanlaitto paras väline sarjan japanilaisuuden arvioimiseen</a:t>
            </a:r>
          </a:p>
          <a:p>
            <a:pPr lvl="1"/>
            <a:r>
              <a:rPr lang="fi-FI" dirty="0" smtClean="0"/>
              <a:t>K-ON sarjoista vähiten japanilaisin</a:t>
            </a:r>
          </a:p>
          <a:p>
            <a:pPr lvl="1"/>
            <a:r>
              <a:rPr lang="fi-FI" dirty="0" err="1" smtClean="0"/>
              <a:t>Tamayura</a:t>
            </a:r>
            <a:r>
              <a:rPr lang="fi-FI" dirty="0" smtClean="0"/>
              <a:t> eniten</a:t>
            </a:r>
          </a:p>
          <a:p>
            <a:pPr lvl="1"/>
            <a:r>
              <a:rPr lang="fi-FI" dirty="0" err="1" smtClean="0"/>
              <a:t>Hidamarissa</a:t>
            </a:r>
            <a:r>
              <a:rPr lang="fi-FI" dirty="0" smtClean="0"/>
              <a:t> paljon ruuanlaittoa</a:t>
            </a:r>
          </a:p>
          <a:p>
            <a:r>
              <a:rPr lang="fi-FI" dirty="0" err="1" smtClean="0"/>
              <a:t>K-Onissa</a:t>
            </a:r>
            <a:r>
              <a:rPr lang="fi-FI" dirty="0" smtClean="0"/>
              <a:t> </a:t>
            </a:r>
            <a:r>
              <a:rPr lang="fi-FI" dirty="0" err="1" smtClean="0"/>
              <a:t>hengataan</a:t>
            </a:r>
            <a:r>
              <a:rPr lang="fi-FI" dirty="0" smtClean="0"/>
              <a:t> eniten koulussa</a:t>
            </a:r>
          </a:p>
          <a:p>
            <a:r>
              <a:rPr lang="fi-FI" dirty="0" err="1" smtClean="0"/>
              <a:t>Tamayurassa</a:t>
            </a:r>
            <a:r>
              <a:rPr lang="fi-FI" dirty="0" smtClean="0"/>
              <a:t> vähiten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Mitä 4girls1club sarjat ovat?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r>
              <a:rPr lang="fi-FI" dirty="0" smtClean="0"/>
              <a:t>Juonetonta </a:t>
            </a:r>
            <a:r>
              <a:rPr lang="fi-FI" dirty="0" err="1" smtClean="0"/>
              <a:t>moeshittiä</a:t>
            </a:r>
            <a:endParaRPr lang="fi-FI" dirty="0" smtClean="0"/>
          </a:p>
          <a:p>
            <a:r>
              <a:rPr lang="fi-FI" dirty="0" smtClean="0"/>
              <a:t>Yksinäisille +30w </a:t>
            </a:r>
            <a:r>
              <a:rPr lang="fi-FI" dirty="0" err="1" smtClean="0"/>
              <a:t>miesotakuille</a:t>
            </a:r>
            <a:endParaRPr lang="fi-FI" dirty="0" smtClean="0"/>
          </a:p>
          <a:p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Kohderyhmä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r>
              <a:rPr lang="fi-FI" dirty="0" smtClean="0"/>
              <a:t>Kohderyhmä on markkinointityökalu</a:t>
            </a:r>
          </a:p>
          <a:p>
            <a:r>
              <a:rPr lang="fi-FI" dirty="0" smtClean="0"/>
              <a:t>Stereotypioita</a:t>
            </a:r>
          </a:p>
          <a:p>
            <a:r>
              <a:rPr lang="fi-FI" dirty="0" smtClean="0"/>
              <a:t>Vaihteluja sarjojen sisällä</a:t>
            </a:r>
          </a:p>
        </p:txBody>
      </p:sp>
      <p:pic>
        <p:nvPicPr>
          <p:cNvPr id="35842" name="Picture 2" descr="http://4.bp.blogspot.com/-wls6PJnwZvY/TkZlQGWr0_I/AAAAAAAAA-4/yvk3tptK5Lg/s1600/11051013469173119916de9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876"/>
            <a:ext cx="4071966" cy="2544979"/>
          </a:xfrm>
          <a:prstGeom prst="rect">
            <a:avLst/>
          </a:prstGeom>
          <a:noFill/>
        </p:spPr>
      </p:pic>
      <p:pic>
        <p:nvPicPr>
          <p:cNvPr id="35844" name="Picture 4" descr="http://www.d1.dion.ne.jp/~331/LOVELOG_IMG/100303_2238~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500306"/>
            <a:ext cx="2286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39158</TotalTime>
  <Words>299</Words>
  <Application>Microsoft Office PowerPoint</Application>
  <PresentationFormat>Näytössä katseltava diaesitys (4:3)</PresentationFormat>
  <Paragraphs>90</Paragraphs>
  <Slides>42</Slides>
  <Notes>0</Notes>
  <HiddenSlides>0</HiddenSlides>
  <MMClips>3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42</vt:i4>
      </vt:variant>
    </vt:vector>
  </HeadingPairs>
  <TitlesOfParts>
    <vt:vector size="43" baseType="lpstr">
      <vt:lpstr>Office-teema</vt:lpstr>
      <vt:lpstr>4girls1club</vt:lpstr>
      <vt:lpstr>Dia 2</vt:lpstr>
      <vt:lpstr>Määritelmä</vt:lpstr>
      <vt:lpstr>Melkein, mutta ei ihan -sarjat</vt:lpstr>
      <vt:lpstr>Sarjat keskittyvät eri asioihin</vt:lpstr>
      <vt:lpstr>Dia 6</vt:lpstr>
      <vt:lpstr>Ruoka ja koulu</vt:lpstr>
      <vt:lpstr>Mitä 4girls1club sarjat ovat?</vt:lpstr>
      <vt:lpstr>Kohderyhmä</vt:lpstr>
      <vt:lpstr>TMA-versiot</vt:lpstr>
      <vt:lpstr>Moe-shittiä?</vt:lpstr>
      <vt:lpstr>Dia 12</vt:lpstr>
      <vt:lpstr>Anime on kawaii</vt:lpstr>
      <vt:lpstr>Ei juonta?</vt:lpstr>
      <vt:lpstr>Dia 15</vt:lpstr>
      <vt:lpstr>Kishoutenketsu (起承転結)</vt:lpstr>
      <vt:lpstr>Miten 4girls1club-sarjat toimivat</vt:lpstr>
      <vt:lpstr>Dia 18</vt:lpstr>
      <vt:lpstr>Dia 19</vt:lpstr>
      <vt:lpstr>Dia 20</vt:lpstr>
      <vt:lpstr>Miksi 4 tyttöä?</vt:lpstr>
      <vt:lpstr>Dia 22</vt:lpstr>
      <vt:lpstr>5 tyttöä</vt:lpstr>
      <vt:lpstr>3 tyttöä</vt:lpstr>
      <vt:lpstr>Dia 25</vt:lpstr>
      <vt:lpstr>Dia 26</vt:lpstr>
      <vt:lpstr>Dia 27</vt:lpstr>
      <vt:lpstr>Oudot</vt:lpstr>
      <vt:lpstr>Ylienergiset</vt:lpstr>
      <vt:lpstr>Normaalit</vt:lpstr>
      <vt:lpstr>Hienot</vt:lpstr>
      <vt:lpstr>Dia 32</vt:lpstr>
      <vt:lpstr>4 tyttöä</vt:lpstr>
      <vt:lpstr>Dia 34</vt:lpstr>
      <vt:lpstr>Pareja -Tsundere</vt:lpstr>
      <vt:lpstr>Pareja – Poikatytöt&amp;Naiset</vt:lpstr>
      <vt:lpstr>Pareja - Erikoiset</vt:lpstr>
      <vt:lpstr>Sivuparit</vt:lpstr>
      <vt:lpstr>Senseit</vt:lpstr>
      <vt:lpstr>Dia 40</vt:lpstr>
      <vt:lpstr>Dia 41</vt:lpstr>
      <vt:lpstr>Dia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Joonas</dc:creator>
  <cp:lastModifiedBy>Joonas</cp:lastModifiedBy>
  <cp:revision>1687</cp:revision>
  <dcterms:created xsi:type="dcterms:W3CDTF">2013-01-09T19:11:18Z</dcterms:created>
  <dcterms:modified xsi:type="dcterms:W3CDTF">2013-02-15T18:53:54Z</dcterms:modified>
</cp:coreProperties>
</file>